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Lst>
  <p:notesMasterIdLst>
    <p:notesMasterId r:id="rId4"/>
  </p:notesMasterIdLst>
  <p:sldSz cx="7562088" cy="10689336"/>
  <p:notesSz cx="10689336" cy="7562088"/>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notesMaster" Target="notesMasters/notesMaster1.xml"/><Relationship Id="rId5" Type="http://schemas.openxmlformats.org/officeDocument/2006/relationships/presProps" Target="presProps.xml"/><Relationship Id="rId6" Type="http://schemas.openxmlformats.org/officeDocument/2006/relationships/viewProps" Target="viewProps.xml"/><Relationship Id="rId7" Type="http://schemas.openxmlformats.org/officeDocument/2006/relationships/theme" Target="theme/theme1.xml"/><Relationship Id="rId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Edit text directly; keep figures in line with FACTS.md (scripts/materials/FACTS.md).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Edit text directly; keep figures in line with FACTS.md (scripts/materials/FACTS.md).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sp>
        <p:nvSpPr>
          <p:cNvPr id="2" name="Hero band"/>
          <p:cNvSpPr/>
          <p:nvPr/>
        </p:nvSpPr>
        <p:spPr>
          <a:xfrm>
            <a:off x="0" y="0"/>
            <a:ext cx="7562088" cy="4069080"/>
          </a:xfrm>
          <a:prstGeom prst="rect">
            <a:avLst/>
          </a:prstGeom>
          <a:solidFill>
            <a:srgbClr val="05070D"/>
          </a:solidFill>
          <a:ln/>
        </p:spPr>
      </p:sp>
      <p:pic>
        <p:nvPicPr>
          <p:cNvPr id="3" name="Glow" descr="preencoded.png">    </p:cNvPr>
          <p:cNvPicPr>
            <a:picLocks noChangeAspect="1"/>
          </p:cNvPicPr>
          <p:nvPr/>
        </p:nvPicPr>
        <p:blipFill>
          <a:blip r:embed="rId1"/>
          <a:stretch>
            <a:fillRect/>
          </a:stretch>
        </p:blipFill>
        <p:spPr>
          <a:xfrm>
            <a:off x="3566160" y="0"/>
            <a:ext cx="3995928" cy="3611880"/>
          </a:xfrm>
          <a:prstGeom prst="rect">
            <a:avLst/>
          </a:prstGeom>
        </p:spPr>
      </p:pic>
      <p:sp>
        <p:nvSpPr>
          <p:cNvPr id="4" name="Shape 1"/>
          <p:cNvSpPr/>
          <p:nvPr/>
        </p:nvSpPr>
        <p:spPr>
          <a:xfrm>
            <a:off x="669036" y="491871"/>
            <a:ext cx="198120" cy="138684"/>
          </a:xfrm>
          <a:prstGeom prst="roundRect">
            <a:avLst>
              <a:gd name="adj" fmla="val 22857"/>
            </a:avLst>
          </a:prstGeom>
          <a:solidFill>
            <a:srgbClr val="F5F5F7">
              <a:alpha val="10000"/>
            </a:srgbClr>
          </a:solidFill>
          <a:ln w="15240">
            <a:solidFill>
              <a:srgbClr val="F5F5F7"/>
            </a:solidFill>
            <a:prstDash val="solid"/>
          </a:ln>
        </p:spPr>
      </p:sp>
      <p:sp>
        <p:nvSpPr>
          <p:cNvPr id="5" name="Shape 2"/>
          <p:cNvSpPr/>
          <p:nvPr/>
        </p:nvSpPr>
        <p:spPr>
          <a:xfrm>
            <a:off x="792861" y="518617"/>
            <a:ext cx="41605" cy="41605"/>
          </a:xfrm>
          <a:prstGeom prst="ellipse">
            <a:avLst/>
          </a:prstGeom>
          <a:solidFill>
            <a:srgbClr val="30D158"/>
          </a:solidFill>
          <a:ln/>
        </p:spPr>
      </p:sp>
      <p:sp>
        <p:nvSpPr>
          <p:cNvPr id="6" name="Shape 3"/>
          <p:cNvSpPr/>
          <p:nvPr/>
        </p:nvSpPr>
        <p:spPr>
          <a:xfrm>
            <a:off x="733425" y="665226"/>
            <a:ext cx="69342" cy="0"/>
          </a:xfrm>
          <a:prstGeom prst="line">
            <a:avLst/>
          </a:prstGeom>
          <a:noFill/>
          <a:ln w="15240">
            <a:solidFill>
              <a:srgbClr val="F5F5F7"/>
            </a:solidFill>
            <a:prstDash val="solid"/>
          </a:ln>
        </p:spPr>
      </p:sp>
      <p:sp>
        <p:nvSpPr>
          <p:cNvPr id="7" name="Text 4"/>
          <p:cNvSpPr txBox="1"/>
          <p:nvPr/>
        </p:nvSpPr>
        <p:spPr>
          <a:xfrm>
            <a:off x="978408" y="475488"/>
            <a:ext cx="1463040" cy="219456"/>
          </a:xfrm>
          <a:prstGeom prst="rect">
            <a:avLst/>
          </a:prstGeom>
          <a:noFill/>
          <a:ln/>
        </p:spPr>
        <p:txBody>
          <a:bodyPr wrap="square" lIns="0" tIns="0" rIns="0" bIns="0" rtlCol="0" anchor="t"/>
          <a:lstStyle/>
          <a:p>
            <a:pPr indent="0" marL="0">
              <a:buNone/>
            </a:pPr>
            <a:r>
              <a:rPr lang="en-US" sz="1200" b="1" dirty="0">
                <a:solidFill>
                  <a:srgbClr val="F5F5F7"/>
                </a:solidFill>
                <a:latin typeface="Arial" pitchFamily="34" charset="0"/>
                <a:ea typeface="Arial" pitchFamily="34" charset="-122"/>
                <a:cs typeface="Arial" pitchFamily="34" charset="-120"/>
              </a:rPr>
              <a:t>Screenry</a:t>
            </a:r>
            <a:endParaRPr lang="en-US" sz="1200" dirty="0"/>
          </a:p>
        </p:txBody>
      </p:sp>
      <p:sp>
        <p:nvSpPr>
          <p:cNvPr id="8" name="Text 5"/>
          <p:cNvSpPr txBox="1"/>
          <p:nvPr/>
        </p:nvSpPr>
        <p:spPr>
          <a:xfrm>
            <a:off x="649224" y="896112"/>
            <a:ext cx="5669280" cy="1143000"/>
          </a:xfrm>
          <a:prstGeom prst="rect">
            <a:avLst/>
          </a:prstGeom>
          <a:noFill/>
          <a:ln/>
        </p:spPr>
        <p:txBody>
          <a:bodyPr wrap="square" lIns="0" tIns="0" rIns="0" bIns="0" rtlCol="0" anchor="t"/>
          <a:lstStyle/>
          <a:p>
            <a:pPr indent="0" marL="0">
              <a:lnSpc>
                <a:spcPct val="95000"/>
              </a:lnSpc>
              <a:buNone/>
            </a:pPr>
            <a:r>
              <a:rPr lang="en-US" sz="3700" b="1" spc="-100" kern="0" dirty="0">
                <a:solidFill>
                  <a:srgbClr val="FFFFFF"/>
                </a:solidFill>
                <a:latin typeface="Arial" pitchFamily="34" charset="0"/>
                <a:ea typeface="Arial" pitchFamily="34" charset="-122"/>
                <a:cs typeface="Arial" pitchFamily="34" charset="-120"/>
              </a:rPr>
              <a:t>Every screen.</a:t>
            </a:r>
            <a:endParaRPr lang="en-US" sz="3700" dirty="0"/>
          </a:p>
          <a:p>
            <a:pPr indent="0" marL="0">
              <a:lnSpc>
                <a:spcPct val="95000"/>
              </a:lnSpc>
              <a:buNone/>
            </a:pPr>
            <a:r>
              <a:rPr lang="en-US" sz="3700" b="1" spc="-100" kern="0" dirty="0">
                <a:solidFill>
                  <a:srgbClr val="FFFFFF"/>
                </a:solidFill>
                <a:latin typeface="Arial" pitchFamily="34" charset="0"/>
                <a:ea typeface="Arial" pitchFamily="34" charset="-122"/>
                <a:cs typeface="Arial" pitchFamily="34" charset="-120"/>
              </a:rPr>
              <a:t>Always on air.</a:t>
            </a:r>
            <a:endParaRPr lang="en-US" sz="3700" dirty="0"/>
          </a:p>
        </p:txBody>
      </p:sp>
      <p:sp>
        <p:nvSpPr>
          <p:cNvPr id="9" name="Text 6"/>
          <p:cNvSpPr txBox="1"/>
          <p:nvPr/>
        </p:nvSpPr>
        <p:spPr>
          <a:xfrm>
            <a:off x="649224" y="2103120"/>
            <a:ext cx="4846320" cy="713232"/>
          </a:xfrm>
          <a:prstGeom prst="rect">
            <a:avLst/>
          </a:prstGeom>
          <a:noFill/>
          <a:ln/>
        </p:spPr>
        <p:txBody>
          <a:bodyPr wrap="square" lIns="0" tIns="0" rIns="0" bIns="0" rtlCol="0" anchor="t"/>
          <a:lstStyle/>
          <a:p>
            <a:pPr indent="0" marL="0">
              <a:lnSpc>
                <a:spcPct val="112000"/>
              </a:lnSpc>
              <a:buNone/>
            </a:pPr>
            <a:r>
              <a:rPr lang="en-US" sz="1140" dirty="0">
                <a:solidFill>
                  <a:srgbClr val="C7C7CC"/>
                </a:solidFill>
                <a:latin typeface="Arial" pitchFamily="34" charset="0"/>
                <a:ea typeface="Arial" pitchFamily="34" charset="-122"/>
                <a:cs typeface="Arial" pitchFamily="34" charset="-120"/>
              </a:rPr>
              <a:t>The operations and revenue platform for digital out-of-home networks. Screenry watches every player, fixes most faults on its own, and proves the audience behind every airing.</a:t>
            </a:r>
            <a:endParaRPr lang="en-US" sz="1140" dirty="0"/>
          </a:p>
        </p:txBody>
      </p:sp>
      <p:sp>
        <p:nvSpPr>
          <p:cNvPr id="10" name="Shape 7"/>
          <p:cNvSpPr/>
          <p:nvPr/>
        </p:nvSpPr>
        <p:spPr>
          <a:xfrm>
            <a:off x="649224" y="2944368"/>
            <a:ext cx="6263640" cy="0"/>
          </a:xfrm>
          <a:prstGeom prst="line">
            <a:avLst/>
          </a:prstGeom>
          <a:noFill/>
          <a:ln w="6350">
            <a:solidFill>
              <a:srgbClr val="2A2F3A"/>
            </a:solidFill>
            <a:prstDash val="solid"/>
          </a:ln>
        </p:spPr>
      </p:sp>
      <p:sp>
        <p:nvSpPr>
          <p:cNvPr id="11" name="Text 8"/>
          <p:cNvSpPr txBox="1"/>
          <p:nvPr/>
        </p:nvSpPr>
        <p:spPr>
          <a:xfrm>
            <a:off x="649224" y="3072384"/>
            <a:ext cx="1428750" cy="347472"/>
          </a:xfrm>
          <a:prstGeom prst="rect">
            <a:avLst/>
          </a:prstGeom>
          <a:noFill/>
          <a:ln/>
        </p:spPr>
        <p:txBody>
          <a:bodyPr wrap="square" lIns="0" tIns="0" rIns="0" bIns="0" rtlCol="0" anchor="t"/>
          <a:lstStyle/>
          <a:p>
            <a:pPr indent="0" marL="0">
              <a:buNone/>
            </a:pPr>
            <a:r>
              <a:rPr lang="en-US" sz="2200" b="1" spc="-50" kern="0" dirty="0">
                <a:solidFill>
                  <a:srgbClr val="FFFFFF"/>
                </a:solidFill>
                <a:latin typeface="Arial" pitchFamily="34" charset="0"/>
                <a:ea typeface="Arial" pitchFamily="34" charset="-122"/>
                <a:cs typeface="Arial" pitchFamily="34" charset="-120"/>
              </a:rPr>
              <a:t>356</a:t>
            </a:r>
            <a:endParaRPr lang="en-US" sz="2200" dirty="0"/>
          </a:p>
        </p:txBody>
      </p:sp>
      <p:sp>
        <p:nvSpPr>
          <p:cNvPr id="12" name="Text 9"/>
          <p:cNvSpPr txBox="1"/>
          <p:nvPr/>
        </p:nvSpPr>
        <p:spPr>
          <a:xfrm>
            <a:off x="649224" y="3456432"/>
            <a:ext cx="1428750" cy="384048"/>
          </a:xfrm>
          <a:prstGeom prst="rect">
            <a:avLst/>
          </a:prstGeom>
          <a:noFill/>
          <a:ln/>
        </p:spPr>
        <p:txBody>
          <a:bodyPr wrap="square" lIns="0" tIns="0" rIns="0" bIns="0" rtlCol="0" anchor="t"/>
          <a:lstStyle/>
          <a:p>
            <a:pPr indent="0" marL="0">
              <a:lnSpc>
                <a:spcPct val="105000"/>
              </a:lnSpc>
              <a:buNone/>
            </a:pPr>
            <a:r>
              <a:rPr lang="en-US" sz="800" dirty="0">
                <a:solidFill>
                  <a:srgbClr val="A1A1A6"/>
                </a:solidFill>
                <a:latin typeface="Arial" pitchFamily="34" charset="0"/>
                <a:ea typeface="Arial" pitchFamily="34" charset="-122"/>
                <a:cs typeface="Arial" pitchFamily="34" charset="-120"/>
              </a:rPr>
              <a:t>players in production across seven Finnish cities</a:t>
            </a:r>
            <a:endParaRPr lang="en-US" sz="800" dirty="0"/>
          </a:p>
        </p:txBody>
      </p:sp>
      <p:sp>
        <p:nvSpPr>
          <p:cNvPr id="13" name="Text 10"/>
          <p:cNvSpPr txBox="1"/>
          <p:nvPr/>
        </p:nvSpPr>
        <p:spPr>
          <a:xfrm>
            <a:off x="2260854" y="3072384"/>
            <a:ext cx="1428750" cy="347472"/>
          </a:xfrm>
          <a:prstGeom prst="rect">
            <a:avLst/>
          </a:prstGeom>
          <a:noFill/>
          <a:ln/>
        </p:spPr>
        <p:txBody>
          <a:bodyPr wrap="square" lIns="0" tIns="0" rIns="0" bIns="0" rtlCol="0" anchor="t"/>
          <a:lstStyle/>
          <a:p>
            <a:pPr indent="0" marL="0">
              <a:buNone/>
            </a:pPr>
            <a:r>
              <a:rPr lang="en-US" sz="2200" b="1" spc="-50" kern="0" dirty="0">
                <a:solidFill>
                  <a:srgbClr val="FFFFFF"/>
                </a:solidFill>
                <a:latin typeface="Arial" pitchFamily="34" charset="0"/>
                <a:ea typeface="Arial" pitchFamily="34" charset="-122"/>
                <a:cs typeface="Arial" pitchFamily="34" charset="-120"/>
              </a:rPr>
              <a:t>1,160</a:t>
            </a:r>
            <a:endParaRPr lang="en-US" sz="2200" dirty="0"/>
          </a:p>
        </p:txBody>
      </p:sp>
      <p:sp>
        <p:nvSpPr>
          <p:cNvPr id="14" name="Text 11"/>
          <p:cNvSpPr txBox="1"/>
          <p:nvPr/>
        </p:nvSpPr>
        <p:spPr>
          <a:xfrm>
            <a:off x="2260854" y="3456432"/>
            <a:ext cx="1428750" cy="384048"/>
          </a:xfrm>
          <a:prstGeom prst="rect">
            <a:avLst/>
          </a:prstGeom>
          <a:noFill/>
          <a:ln/>
        </p:spPr>
        <p:txBody>
          <a:bodyPr wrap="square" lIns="0" tIns="0" rIns="0" bIns="0" rtlCol="0" anchor="t"/>
          <a:lstStyle/>
          <a:p>
            <a:pPr indent="0" marL="0">
              <a:lnSpc>
                <a:spcPct val="105000"/>
              </a:lnSpc>
              <a:buNone/>
            </a:pPr>
            <a:r>
              <a:rPr lang="en-US" sz="800" dirty="0">
                <a:solidFill>
                  <a:srgbClr val="A1A1A6"/>
                </a:solidFill>
                <a:latin typeface="Arial" pitchFamily="34" charset="0"/>
                <a:ea typeface="Arial" pitchFamily="34" charset="-122"/>
                <a:cs typeface="Arial" pitchFamily="34" charset="-120"/>
              </a:rPr>
              <a:t>advertising faces on 466 placements</a:t>
            </a:r>
            <a:endParaRPr lang="en-US" sz="800" dirty="0"/>
          </a:p>
        </p:txBody>
      </p:sp>
      <p:sp>
        <p:nvSpPr>
          <p:cNvPr id="15" name="Text 12"/>
          <p:cNvSpPr txBox="1"/>
          <p:nvPr/>
        </p:nvSpPr>
        <p:spPr>
          <a:xfrm>
            <a:off x="3872484" y="3072384"/>
            <a:ext cx="1428750" cy="347472"/>
          </a:xfrm>
          <a:prstGeom prst="rect">
            <a:avLst/>
          </a:prstGeom>
          <a:noFill/>
          <a:ln/>
        </p:spPr>
        <p:txBody>
          <a:bodyPr wrap="square" lIns="0" tIns="0" rIns="0" bIns="0" rtlCol="0" anchor="t"/>
          <a:lstStyle/>
          <a:p>
            <a:pPr indent="0" marL="0">
              <a:buNone/>
            </a:pPr>
            <a:r>
              <a:rPr lang="en-US" sz="2200" b="1" spc="-50" kern="0" dirty="0">
                <a:solidFill>
                  <a:srgbClr val="FFFFFF"/>
                </a:solidFill>
                <a:latin typeface="Arial" pitchFamily="34" charset="0"/>
                <a:ea typeface="Arial" pitchFamily="34" charset="-122"/>
                <a:cs typeface="Arial" pitchFamily="34" charset="-120"/>
              </a:rPr>
              <a:t>~3.5 M</a:t>
            </a:r>
            <a:endParaRPr lang="en-US" sz="2200" dirty="0"/>
          </a:p>
        </p:txBody>
      </p:sp>
      <p:sp>
        <p:nvSpPr>
          <p:cNvPr id="16" name="Text 13"/>
          <p:cNvSpPr txBox="1"/>
          <p:nvPr/>
        </p:nvSpPr>
        <p:spPr>
          <a:xfrm>
            <a:off x="3872484" y="3456432"/>
            <a:ext cx="1428750" cy="384048"/>
          </a:xfrm>
          <a:prstGeom prst="rect">
            <a:avLst/>
          </a:prstGeom>
          <a:noFill/>
          <a:ln/>
        </p:spPr>
        <p:txBody>
          <a:bodyPr wrap="square" lIns="0" tIns="0" rIns="0" bIns="0" rtlCol="0" anchor="t"/>
          <a:lstStyle/>
          <a:p>
            <a:pPr indent="0" marL="0">
              <a:lnSpc>
                <a:spcPct val="105000"/>
              </a:lnSpc>
              <a:buNone/>
            </a:pPr>
            <a:r>
              <a:rPr lang="en-US" sz="800" dirty="0">
                <a:solidFill>
                  <a:srgbClr val="A1A1A6"/>
                </a:solidFill>
                <a:latin typeface="Arial" pitchFamily="34" charset="0"/>
                <a:ea typeface="Arial" pitchFamily="34" charset="-122"/>
                <a:cs typeface="Arial" pitchFamily="34" charset="-120"/>
              </a:rPr>
              <a:t>airings proven every day, per screen and per creative</a:t>
            </a:r>
            <a:endParaRPr lang="en-US" sz="800" dirty="0"/>
          </a:p>
        </p:txBody>
      </p:sp>
      <p:sp>
        <p:nvSpPr>
          <p:cNvPr id="17" name="Text 14"/>
          <p:cNvSpPr txBox="1"/>
          <p:nvPr/>
        </p:nvSpPr>
        <p:spPr>
          <a:xfrm>
            <a:off x="5484114" y="3072384"/>
            <a:ext cx="1428750" cy="347472"/>
          </a:xfrm>
          <a:prstGeom prst="rect">
            <a:avLst/>
          </a:prstGeom>
          <a:noFill/>
          <a:ln/>
        </p:spPr>
        <p:txBody>
          <a:bodyPr wrap="square" lIns="0" tIns="0" rIns="0" bIns="0" rtlCol="0" anchor="t"/>
          <a:lstStyle/>
          <a:p>
            <a:pPr indent="0" marL="0">
              <a:buNone/>
            </a:pPr>
            <a:r>
              <a:rPr lang="en-US" sz="2200" b="1" spc="-50" kern="0" dirty="0">
                <a:solidFill>
                  <a:srgbClr val="FFFFFF"/>
                </a:solidFill>
                <a:latin typeface="Arial" pitchFamily="34" charset="0"/>
                <a:ea typeface="Arial" pitchFamily="34" charset="-122"/>
                <a:cs typeface="Arial" pitchFamily="34" charset="-120"/>
              </a:rPr>
              <a:t>1,766</a:t>
            </a:r>
            <a:endParaRPr lang="en-US" sz="2200" dirty="0"/>
          </a:p>
        </p:txBody>
      </p:sp>
      <p:sp>
        <p:nvSpPr>
          <p:cNvPr id="18" name="Text 15"/>
          <p:cNvSpPr txBox="1"/>
          <p:nvPr/>
        </p:nvSpPr>
        <p:spPr>
          <a:xfrm>
            <a:off x="5484114" y="3456432"/>
            <a:ext cx="1428750" cy="384048"/>
          </a:xfrm>
          <a:prstGeom prst="rect">
            <a:avLst/>
          </a:prstGeom>
          <a:noFill/>
          <a:ln/>
        </p:spPr>
        <p:txBody>
          <a:bodyPr wrap="square" lIns="0" tIns="0" rIns="0" bIns="0" rtlCol="0" anchor="t"/>
          <a:lstStyle/>
          <a:p>
            <a:pPr indent="0" marL="0">
              <a:lnSpc>
                <a:spcPct val="105000"/>
              </a:lnSpc>
              <a:buNone/>
            </a:pPr>
            <a:r>
              <a:rPr lang="en-US" sz="800" dirty="0">
                <a:solidFill>
                  <a:srgbClr val="A1A1A6"/>
                </a:solidFill>
                <a:latin typeface="Arial" pitchFamily="34" charset="0"/>
                <a:ea typeface="Arial" pitchFamily="34" charset="-122"/>
                <a:cs typeface="Arial" pitchFamily="34" charset="-120"/>
              </a:rPr>
              <a:t>faults fixed by the screens themselves — nobody drove out</a:t>
            </a:r>
            <a:endParaRPr lang="en-US" sz="800" dirty="0"/>
          </a:p>
        </p:txBody>
      </p:sp>
      <p:sp>
        <p:nvSpPr>
          <p:cNvPr id="19" name="Text 16"/>
          <p:cNvSpPr txBox="1"/>
          <p:nvPr/>
        </p:nvSpPr>
        <p:spPr>
          <a:xfrm>
            <a:off x="649224" y="3840480"/>
            <a:ext cx="6263640" cy="146304"/>
          </a:xfrm>
          <a:prstGeom prst="rect">
            <a:avLst/>
          </a:prstGeom>
          <a:noFill/>
          <a:ln/>
        </p:spPr>
        <p:txBody>
          <a:bodyPr wrap="square" lIns="0" tIns="0" rIns="0" bIns="0" rtlCol="0" anchor="t"/>
          <a:lstStyle/>
          <a:p>
            <a:pPr indent="0" marL="0">
              <a:buNone/>
            </a:pPr>
            <a:r>
              <a:rPr lang="en-US" sz="800" dirty="0">
                <a:solidFill>
                  <a:srgbClr val="8E8E93"/>
                </a:solidFill>
                <a:latin typeface="Arial" pitchFamily="34" charset="0"/>
                <a:ea typeface="Arial" pitchFamily="34" charset="-122"/>
                <a:cs typeface="Arial" pitchFamily="34" charset="-120"/>
              </a:rPr>
              <a:t>Figures from the live production network Screenry runs on, Finland, September 2026.</a:t>
            </a:r>
            <a:endParaRPr lang="en-US" sz="800" dirty="0"/>
          </a:p>
        </p:txBody>
      </p:sp>
      <p:sp>
        <p:nvSpPr>
          <p:cNvPr id="20" name="Text 17"/>
          <p:cNvSpPr txBox="1"/>
          <p:nvPr/>
        </p:nvSpPr>
        <p:spPr>
          <a:xfrm>
            <a:off x="649224" y="4315968"/>
            <a:ext cx="2377440" cy="182880"/>
          </a:xfrm>
          <a:prstGeom prst="rect">
            <a:avLst/>
          </a:prstGeom>
          <a:noFill/>
          <a:ln/>
        </p:spPr>
        <p:txBody>
          <a:bodyPr wrap="square" lIns="0" tIns="0" rIns="0" bIns="0" rtlCol="0" anchor="t"/>
          <a:lstStyle/>
          <a:p>
            <a:pPr indent="0" marL="0">
              <a:buNone/>
            </a:pPr>
            <a:r>
              <a:rPr lang="en-US" sz="800" b="1" spc="100" kern="0" dirty="0">
                <a:solidFill>
                  <a:srgbClr val="0071E3"/>
                </a:solidFill>
                <a:latin typeface="Arial" pitchFamily="34" charset="0"/>
                <a:ea typeface="Arial" pitchFamily="34" charset="-122"/>
                <a:cs typeface="Arial" pitchFamily="34" charset="-120"/>
              </a:rPr>
              <a:t>THE PROBLEM</a:t>
            </a:r>
            <a:endParaRPr lang="en-US" sz="800" dirty="0"/>
          </a:p>
        </p:txBody>
      </p:sp>
      <p:sp>
        <p:nvSpPr>
          <p:cNvPr id="21" name="Text 18"/>
          <p:cNvSpPr txBox="1"/>
          <p:nvPr/>
        </p:nvSpPr>
        <p:spPr>
          <a:xfrm>
            <a:off x="649224" y="4535424"/>
            <a:ext cx="2331720" cy="658368"/>
          </a:xfrm>
          <a:prstGeom prst="rect">
            <a:avLst/>
          </a:prstGeom>
          <a:noFill/>
          <a:ln/>
        </p:spPr>
        <p:txBody>
          <a:bodyPr wrap="square" lIns="0" tIns="0" rIns="0" bIns="0" rtlCol="0" anchor="t"/>
          <a:lstStyle/>
          <a:p>
            <a:pPr indent="0" marL="0">
              <a:lnSpc>
                <a:spcPct val="98000"/>
              </a:lnSpc>
              <a:buNone/>
            </a:pPr>
            <a:r>
              <a:rPr lang="en-US" sz="2000" b="1" spc="-50" kern="0" dirty="0">
                <a:solidFill>
                  <a:srgbClr val="1D1D1F"/>
                </a:solidFill>
                <a:latin typeface="Arial" pitchFamily="34" charset="0"/>
                <a:ea typeface="Arial" pitchFamily="34" charset="-122"/>
                <a:cs typeface="Arial" pitchFamily="34" charset="-120"/>
              </a:rPr>
              <a:t>A dark screen keeps selling.</a:t>
            </a:r>
            <a:endParaRPr lang="en-US" sz="2000" dirty="0"/>
          </a:p>
        </p:txBody>
      </p:sp>
      <p:sp>
        <p:nvSpPr>
          <p:cNvPr id="22" name="Text 19"/>
          <p:cNvSpPr txBox="1"/>
          <p:nvPr/>
        </p:nvSpPr>
        <p:spPr>
          <a:xfrm>
            <a:off x="3346704" y="4315968"/>
            <a:ext cx="3566160" cy="603504"/>
          </a:xfrm>
          <a:prstGeom prst="rect">
            <a:avLst/>
          </a:prstGeom>
          <a:noFill/>
          <a:ln/>
        </p:spPr>
        <p:txBody>
          <a:bodyPr wrap="square" lIns="0" tIns="0" rIns="0" bIns="0" rtlCol="0" anchor="t"/>
          <a:lstStyle/>
          <a:p>
            <a:pPr indent="0" marL="0">
              <a:lnSpc>
                <a:spcPct val="112000"/>
              </a:lnSpc>
              <a:buNone/>
            </a:pPr>
            <a:r>
              <a:rPr lang="en-US" sz="1000" dirty="0">
                <a:solidFill>
                  <a:srgbClr val="6E6E73"/>
                </a:solidFill>
                <a:latin typeface="Arial" pitchFamily="34" charset="0"/>
                <a:ea typeface="Arial" pitchFamily="34" charset="-122"/>
                <a:cs typeface="Arial" pitchFamily="34" charset="-120"/>
              </a:rPr>
              <a:t>Most networks are run by field crews and spreadsheets. When a player hangs or a face goes black, the campaign keeps booking airtime on it until someone happens to notice.</a:t>
            </a:r>
            <a:endParaRPr lang="en-US" sz="1000" dirty="0"/>
          </a:p>
        </p:txBody>
      </p:sp>
      <p:sp>
        <p:nvSpPr>
          <p:cNvPr id="23" name="Text 20"/>
          <p:cNvSpPr txBox="1"/>
          <p:nvPr/>
        </p:nvSpPr>
        <p:spPr>
          <a:xfrm>
            <a:off x="3346704" y="4992624"/>
            <a:ext cx="3566160" cy="749808"/>
          </a:xfrm>
          <a:prstGeom prst="rect">
            <a:avLst/>
          </a:prstGeom>
          <a:noFill/>
          <a:ln/>
        </p:spPr>
        <p:txBody>
          <a:bodyPr wrap="square" lIns="0" tIns="0" rIns="0" bIns="0" rtlCol="0" anchor="t"/>
          <a:lstStyle/>
          <a:p>
            <a:pPr indent="0" marL="0">
              <a:lnSpc>
                <a:spcPct val="112000"/>
              </a:lnSpc>
              <a:buNone/>
            </a:pPr>
            <a:r>
              <a:rPr lang="en-US" sz="880" dirty="0">
                <a:solidFill>
                  <a:srgbClr val="6E6E73"/>
                </a:solidFill>
                <a:latin typeface="Arial" pitchFamily="34" charset="0"/>
                <a:ea typeface="Arial" pitchFamily="34" charset="-122"/>
                <a:cs typeface="Arial" pitchFamily="34" charset="-120"/>
              </a:rPr>
              <a:t>At the same time, digital out-of-home is now half of out-of-home and still moving to programmatic. Buyers expect proof of play and an audience per screen, not a promise. Screenry closes both gaps: the screen looks after itself, and every airing is counted.</a:t>
            </a:r>
            <a:endParaRPr lang="en-US" sz="880" dirty="0"/>
          </a:p>
        </p:txBody>
      </p:sp>
      <p:sp>
        <p:nvSpPr>
          <p:cNvPr id="24" name="Text 21"/>
          <p:cNvSpPr txBox="1"/>
          <p:nvPr/>
        </p:nvSpPr>
        <p:spPr>
          <a:xfrm>
            <a:off x="649224" y="5943600"/>
            <a:ext cx="2743200" cy="182880"/>
          </a:xfrm>
          <a:prstGeom prst="rect">
            <a:avLst/>
          </a:prstGeom>
          <a:noFill/>
          <a:ln/>
        </p:spPr>
        <p:txBody>
          <a:bodyPr wrap="square" lIns="0" tIns="0" rIns="0" bIns="0" rtlCol="0" anchor="t"/>
          <a:lstStyle/>
          <a:p>
            <a:pPr indent="0" marL="0">
              <a:buNone/>
            </a:pPr>
            <a:r>
              <a:rPr lang="en-US" sz="800" b="1" spc="100" kern="0" dirty="0">
                <a:solidFill>
                  <a:srgbClr val="0071E3"/>
                </a:solidFill>
                <a:latin typeface="Arial" pitchFamily="34" charset="0"/>
                <a:ea typeface="Arial" pitchFamily="34" charset="-122"/>
                <a:cs typeface="Arial" pitchFamily="34" charset="-120"/>
              </a:rPr>
              <a:t>THREE PLANS</a:t>
            </a:r>
            <a:endParaRPr lang="en-US" sz="800" dirty="0"/>
          </a:p>
        </p:txBody>
      </p:sp>
      <p:sp>
        <p:nvSpPr>
          <p:cNvPr id="25" name="Text 22"/>
          <p:cNvSpPr txBox="1"/>
          <p:nvPr/>
        </p:nvSpPr>
        <p:spPr>
          <a:xfrm>
            <a:off x="649224" y="6153912"/>
            <a:ext cx="4206240" cy="292608"/>
          </a:xfrm>
          <a:prstGeom prst="rect">
            <a:avLst/>
          </a:prstGeom>
          <a:noFill/>
          <a:ln/>
        </p:spPr>
        <p:txBody>
          <a:bodyPr wrap="square" lIns="0" tIns="0" rIns="0" bIns="0" rtlCol="0" anchor="t"/>
          <a:lstStyle/>
          <a:p>
            <a:pPr indent="0" marL="0">
              <a:buNone/>
            </a:pPr>
            <a:r>
              <a:rPr lang="en-US" sz="1700" b="1" spc="-40" kern="0" dirty="0">
                <a:solidFill>
                  <a:srgbClr val="1D1D1F"/>
                </a:solidFill>
                <a:latin typeface="Arial" pitchFamily="34" charset="0"/>
                <a:ea typeface="Arial" pitchFamily="34" charset="-122"/>
                <a:cs typeface="Arial" pitchFamily="34" charset="-120"/>
              </a:rPr>
              <a:t>Each one includes the one below.</a:t>
            </a:r>
            <a:endParaRPr lang="en-US" sz="1700" dirty="0"/>
          </a:p>
        </p:txBody>
      </p:sp>
      <p:sp>
        <p:nvSpPr>
          <p:cNvPr id="26" name="Text 23"/>
          <p:cNvSpPr txBox="1"/>
          <p:nvPr/>
        </p:nvSpPr>
        <p:spPr>
          <a:xfrm>
            <a:off x="4169664" y="6245352"/>
            <a:ext cx="2743200" cy="164592"/>
          </a:xfrm>
          <a:prstGeom prst="rect">
            <a:avLst/>
          </a:prstGeom>
          <a:noFill/>
          <a:ln/>
        </p:spPr>
        <p:txBody>
          <a:bodyPr wrap="square" lIns="0" tIns="0" rIns="0" bIns="0" rtlCol="0" anchor="t"/>
          <a:lstStyle/>
          <a:p>
            <a:pPr algn="r" indent="0" marL="0">
              <a:buNone/>
            </a:pPr>
            <a:r>
              <a:rPr lang="en-US" sz="800" dirty="0">
                <a:solidFill>
                  <a:srgbClr val="6E6E73"/>
                </a:solidFill>
                <a:latin typeface="Arial" pitchFamily="34" charset="0"/>
                <a:ea typeface="Arial" pitchFamily="34" charset="-122"/>
                <a:cs typeface="Arial" pitchFamily="34" charset="-120"/>
              </a:rPr>
              <a:t>Per active screen per month, excl. VAT</a:t>
            </a:r>
            <a:endParaRPr lang="en-US" sz="800" dirty="0"/>
          </a:p>
        </p:txBody>
      </p:sp>
      <p:sp>
        <p:nvSpPr>
          <p:cNvPr id="27" name="Premium step"/>
          <p:cNvSpPr/>
          <p:nvPr/>
        </p:nvSpPr>
        <p:spPr>
          <a:xfrm>
            <a:off x="923544" y="6583680"/>
            <a:ext cx="5989320" cy="1133856"/>
          </a:xfrm>
          <a:prstGeom prst="roundRect">
            <a:avLst>
              <a:gd name="adj" fmla="val 11290"/>
            </a:avLst>
          </a:prstGeom>
          <a:solidFill>
            <a:srgbClr val="0B0F19"/>
          </a:solidFill>
          <a:ln/>
        </p:spPr>
      </p:sp>
      <p:sp>
        <p:nvSpPr>
          <p:cNvPr id="28" name="Text 25"/>
          <p:cNvSpPr txBox="1"/>
          <p:nvPr/>
        </p:nvSpPr>
        <p:spPr>
          <a:xfrm>
            <a:off x="1106424" y="6739128"/>
            <a:ext cx="1097280" cy="274320"/>
          </a:xfrm>
          <a:prstGeom prst="rect">
            <a:avLst/>
          </a:prstGeom>
          <a:noFill/>
          <a:ln/>
        </p:spPr>
        <p:txBody>
          <a:bodyPr wrap="square" lIns="0" tIns="0" rIns="0" bIns="0" rtlCol="0" anchor="t"/>
          <a:lstStyle/>
          <a:p>
            <a:pPr indent="0" marL="0">
              <a:buNone/>
            </a:pPr>
            <a:r>
              <a:rPr lang="en-US" sz="1500" b="1" spc="-40" kern="0" dirty="0">
                <a:solidFill>
                  <a:srgbClr val="F5F5F7"/>
                </a:solidFill>
                <a:latin typeface="Arial" pitchFamily="34" charset="0"/>
                <a:ea typeface="Arial" pitchFamily="34" charset="-122"/>
                <a:cs typeface="Arial" pitchFamily="34" charset="-120"/>
              </a:rPr>
              <a:t>Premium</a:t>
            </a:r>
            <a:endParaRPr lang="en-US" sz="1500" dirty="0"/>
          </a:p>
        </p:txBody>
      </p:sp>
      <p:sp>
        <p:nvSpPr>
          <p:cNvPr id="29" name="Text 26"/>
          <p:cNvSpPr txBox="1"/>
          <p:nvPr/>
        </p:nvSpPr>
        <p:spPr>
          <a:xfrm>
            <a:off x="2020824" y="6739128"/>
            <a:ext cx="960120" cy="274320"/>
          </a:xfrm>
          <a:prstGeom prst="rect">
            <a:avLst/>
          </a:prstGeom>
          <a:noFill/>
          <a:ln/>
        </p:spPr>
        <p:txBody>
          <a:bodyPr wrap="square" lIns="0" tIns="0" rIns="0" bIns="0" rtlCol="0" anchor="t"/>
          <a:lstStyle/>
          <a:p>
            <a:pPr algn="r" indent="0" marL="0">
              <a:buNone/>
            </a:pPr>
            <a:r>
              <a:rPr lang="en-US" sz="1500" b="1" dirty="0">
                <a:solidFill>
                  <a:srgbClr val="F5F5F7"/>
                </a:solidFill>
                <a:latin typeface="Arial" pitchFamily="34" charset="0"/>
                <a:ea typeface="Arial" pitchFamily="34" charset="-122"/>
                <a:cs typeface="Arial" pitchFamily="34" charset="-120"/>
              </a:rPr>
              <a:t>€12</a:t>
            </a:r>
            <a:pPr algn="r" indent="0" marL="0">
              <a:buNone/>
            </a:pPr>
            <a:r>
              <a:rPr lang="en-US" sz="800" dirty="0">
                <a:solidFill>
                  <a:srgbClr val="A1A1A6"/>
                </a:solidFill>
                <a:latin typeface="Arial" pitchFamily="34" charset="0"/>
                <a:ea typeface="Arial" pitchFamily="34" charset="-122"/>
                <a:cs typeface="Arial" pitchFamily="34" charset="-120"/>
              </a:rPr>
              <a:t> / screen</a:t>
            </a:r>
            <a:endParaRPr lang="en-US" sz="1500" dirty="0"/>
          </a:p>
        </p:txBody>
      </p:sp>
      <p:sp>
        <p:nvSpPr>
          <p:cNvPr id="30" name="Text 27"/>
          <p:cNvSpPr txBox="1"/>
          <p:nvPr/>
        </p:nvSpPr>
        <p:spPr>
          <a:xfrm>
            <a:off x="1106424" y="7059168"/>
            <a:ext cx="1874520" cy="566928"/>
          </a:xfrm>
          <a:prstGeom prst="rect">
            <a:avLst/>
          </a:prstGeom>
          <a:noFill/>
          <a:ln/>
        </p:spPr>
        <p:txBody>
          <a:bodyPr wrap="square" lIns="0" tIns="0" rIns="0" bIns="0" rtlCol="0" anchor="t"/>
          <a:lstStyle/>
          <a:p>
            <a:pPr indent="0" marL="0">
              <a:lnSpc>
                <a:spcPct val="108000"/>
              </a:lnSpc>
              <a:buNone/>
            </a:pPr>
            <a:r>
              <a:rPr lang="en-US" sz="830" dirty="0">
                <a:solidFill>
                  <a:srgbClr val="A1A1A6"/>
                </a:solidFill>
                <a:latin typeface="Arial" pitchFamily="34" charset="0"/>
                <a:ea typeface="Arial" pitchFamily="34" charset="-122"/>
                <a:cs typeface="Arial" pitchFamily="34" charset="-120"/>
              </a:rPr>
              <a:t>Prove the audience, and sell it — on top of everything in Operate.</a:t>
            </a:r>
            <a:endParaRPr lang="en-US" sz="830" dirty="0"/>
          </a:p>
        </p:txBody>
      </p:sp>
      <p:sp>
        <p:nvSpPr>
          <p:cNvPr id="31" name="Text 28"/>
          <p:cNvSpPr txBox="1"/>
          <p:nvPr/>
        </p:nvSpPr>
        <p:spPr>
          <a:xfrm>
            <a:off x="3236976" y="6739128"/>
            <a:ext cx="1714500" cy="859536"/>
          </a:xfrm>
          <a:prstGeom prst="rect">
            <a:avLst/>
          </a:prstGeom>
          <a:noFill/>
          <a:ln/>
        </p:spPr>
        <p:txBody>
          <a:bodyPr wrap="square" lIns="0" tIns="0" rIns="0" bIns="0" rtlCol="0" anchor="t"/>
          <a:lstStyle/>
          <a:p>
            <a:pPr marL="114300" indent="-114300">
              <a:lnSpc>
                <a:spcPct val="108000"/>
              </a:lnSpc>
              <a:spcAft>
                <a:spcPts val="250"/>
              </a:spcAft>
              <a:buClr>
                <a:srgbClr val="2997FF"/>
              </a:buClr>
              <a:buSzPct val="125000"/>
              <a:buFont typeface="Arial"/>
              <a:buChar char="•"/>
            </a:pPr>
            <a:r>
              <a:rPr lang="en-US" sz="820" dirty="0">
                <a:solidFill>
                  <a:srgbClr val="F5F5F7"/>
                </a:solidFill>
                <a:latin typeface="Arial" pitchFamily="34" charset="0"/>
                <a:ea typeface="Arial" pitchFamily="34" charset="-122"/>
                <a:cs typeface="Arial" pitchFamily="34" charset="-120"/>
              </a:rPr>
              <a:t>Proof of play and analytics</a:t>
            </a:r>
            <a:endParaRPr lang="en-US" sz="820" dirty="0"/>
          </a:p>
          <a:p>
            <a:pPr marL="114300" indent="-114300">
              <a:lnSpc>
                <a:spcPct val="108000"/>
              </a:lnSpc>
              <a:spcAft>
                <a:spcPts val="250"/>
              </a:spcAft>
              <a:buClr>
                <a:srgbClr val="2997FF"/>
              </a:buClr>
              <a:buSzPct val="125000"/>
              <a:buFont typeface="Arial"/>
              <a:buChar char="•"/>
            </a:pPr>
            <a:r>
              <a:rPr lang="en-US" sz="820" dirty="0">
                <a:solidFill>
                  <a:srgbClr val="F5F5F7"/>
                </a:solidFill>
                <a:latin typeface="Arial" pitchFamily="34" charset="0"/>
                <a:ea typeface="Arial" pitchFamily="34" charset="-122"/>
                <a:cs typeface="Arial" pitchFamily="34" charset="-120"/>
              </a:rPr>
              <a:t>pDOOH attribution</a:t>
            </a:r>
            <a:endParaRPr lang="en-US" sz="820" dirty="0"/>
          </a:p>
          <a:p>
            <a:pPr marL="114300" indent="-114300">
              <a:lnSpc>
                <a:spcPct val="108000"/>
              </a:lnSpc>
              <a:spcAft>
                <a:spcPts val="250"/>
              </a:spcAft>
              <a:buClr>
                <a:srgbClr val="2997FF"/>
              </a:buClr>
              <a:buSzPct val="125000"/>
              <a:buFont typeface="Arial"/>
              <a:buChar char="•"/>
            </a:pPr>
            <a:r>
              <a:rPr lang="en-US" sz="820" dirty="0">
                <a:solidFill>
                  <a:srgbClr val="F5F5F7"/>
                </a:solidFill>
                <a:latin typeface="Arial" pitchFamily="34" charset="0"/>
                <a:ea typeface="Arial" pitchFamily="34" charset="-122"/>
                <a:cs typeface="Arial" pitchFamily="34" charset="-120"/>
              </a:rPr>
              <a:t>Audience model per screen</a:t>
            </a:r>
            <a:endParaRPr lang="en-US" sz="820" dirty="0"/>
          </a:p>
          <a:p>
            <a:pPr marL="114300" indent="-114300">
              <a:lnSpc>
                <a:spcPct val="108000"/>
              </a:lnSpc>
              <a:spcAft>
                <a:spcPts val="250"/>
              </a:spcAft>
              <a:buClr>
                <a:srgbClr val="2997FF"/>
              </a:buClr>
              <a:buSzPct val="125000"/>
              <a:buFont typeface="Arial"/>
              <a:buChar char="•"/>
            </a:pPr>
            <a:r>
              <a:rPr lang="en-US" sz="820" dirty="0">
                <a:solidFill>
                  <a:srgbClr val="F5F5F7"/>
                </a:solidFill>
                <a:latin typeface="Arial" pitchFamily="34" charset="0"/>
                <a:ea typeface="Arial" pitchFamily="34" charset="-122"/>
                <a:cs typeface="Arial" pitchFamily="34" charset="-120"/>
              </a:rPr>
              <a:t>Campaign reach reports</a:t>
            </a:r>
            <a:endParaRPr lang="en-US" sz="820" dirty="0"/>
          </a:p>
          <a:p>
            <a:pPr marL="114300" indent="-114300">
              <a:lnSpc>
                <a:spcPct val="108000"/>
              </a:lnSpc>
              <a:spcAft>
                <a:spcPts val="250"/>
              </a:spcAft>
              <a:buClr>
                <a:srgbClr val="2997FF"/>
              </a:buClr>
              <a:buSzPct val="125000"/>
              <a:buFont typeface="Arial"/>
              <a:buChar char="•"/>
            </a:pPr>
            <a:r>
              <a:rPr lang="en-US" sz="820" dirty="0">
                <a:solidFill>
                  <a:srgbClr val="F5F5F7"/>
                </a:solidFill>
                <a:latin typeface="Arial" pitchFamily="34" charset="0"/>
                <a:ea typeface="Arial" pitchFamily="34" charset="-122"/>
                <a:cs typeface="Arial" pitchFamily="34" charset="-120"/>
              </a:rPr>
              <a:t>Campaign planning</a:t>
            </a:r>
            <a:endParaRPr lang="en-US" sz="820" dirty="0"/>
          </a:p>
        </p:txBody>
      </p:sp>
      <p:sp>
        <p:nvSpPr>
          <p:cNvPr id="32" name="Text 29"/>
          <p:cNvSpPr txBox="1"/>
          <p:nvPr/>
        </p:nvSpPr>
        <p:spPr>
          <a:xfrm>
            <a:off x="5061204" y="6739128"/>
            <a:ext cx="1714500" cy="859536"/>
          </a:xfrm>
          <a:prstGeom prst="rect">
            <a:avLst/>
          </a:prstGeom>
          <a:noFill/>
          <a:ln/>
        </p:spPr>
        <p:txBody>
          <a:bodyPr wrap="square" lIns="0" tIns="0" rIns="0" bIns="0" rtlCol="0" anchor="t"/>
          <a:lstStyle/>
          <a:p>
            <a:pPr marL="114300" indent="-114300">
              <a:lnSpc>
                <a:spcPct val="108000"/>
              </a:lnSpc>
              <a:spcAft>
                <a:spcPts val="250"/>
              </a:spcAft>
              <a:buClr>
                <a:srgbClr val="2997FF"/>
              </a:buClr>
              <a:buSzPct val="125000"/>
              <a:buFont typeface="Arial"/>
              <a:buChar char="•"/>
            </a:pPr>
            <a:r>
              <a:rPr lang="en-US" sz="820" dirty="0">
                <a:solidFill>
                  <a:srgbClr val="F5F5F7"/>
                </a:solidFill>
                <a:latin typeface="Arial" pitchFamily="34" charset="0"/>
                <a:ea typeface="Arial" pitchFamily="34" charset="-122"/>
                <a:cs typeface="Arial" pitchFamily="34" charset="-120"/>
              </a:rPr>
              <a:t>Showcase and site photos</a:t>
            </a:r>
            <a:endParaRPr lang="en-US" sz="820" dirty="0"/>
          </a:p>
          <a:p>
            <a:pPr marL="114300" indent="-114300">
              <a:lnSpc>
                <a:spcPct val="108000"/>
              </a:lnSpc>
              <a:spcAft>
                <a:spcPts val="250"/>
              </a:spcAft>
              <a:buClr>
                <a:srgbClr val="2997FF"/>
              </a:buClr>
              <a:buSzPct val="125000"/>
              <a:buFont typeface="Arial"/>
              <a:buChar char="•"/>
            </a:pPr>
            <a:r>
              <a:rPr lang="en-US" sz="820" dirty="0">
                <a:solidFill>
                  <a:srgbClr val="F5F5F7"/>
                </a:solidFill>
                <a:latin typeface="Arial" pitchFamily="34" charset="0"/>
                <a:ea typeface="Arial" pitchFamily="34" charset="-122"/>
                <a:cs typeface="Arial" pitchFamily="34" charset="-120"/>
              </a:rPr>
              <a:t>Screen recordings</a:t>
            </a:r>
            <a:endParaRPr lang="en-US" sz="820" dirty="0"/>
          </a:p>
          <a:p>
            <a:pPr marL="114300" indent="-114300">
              <a:lnSpc>
                <a:spcPct val="108000"/>
              </a:lnSpc>
              <a:spcAft>
                <a:spcPts val="250"/>
              </a:spcAft>
              <a:buClr>
                <a:srgbClr val="2997FF"/>
              </a:buClr>
              <a:buSzPct val="125000"/>
              <a:buFont typeface="Arial"/>
              <a:buChar char="•"/>
            </a:pPr>
            <a:r>
              <a:rPr lang="en-US" sz="820" dirty="0">
                <a:solidFill>
                  <a:srgbClr val="F5F5F7"/>
                </a:solidFill>
                <a:latin typeface="Arial" pitchFamily="34" charset="0"/>
                <a:ea typeface="Arial" pitchFamily="34" charset="-122"/>
                <a:cs typeface="Arial" pitchFamily="34" charset="-120"/>
              </a:rPr>
              <a:t>Sensors view</a:t>
            </a:r>
            <a:endParaRPr lang="en-US" sz="820" dirty="0"/>
          </a:p>
          <a:p>
            <a:pPr marL="114300" indent="-114300">
              <a:lnSpc>
                <a:spcPct val="108000"/>
              </a:lnSpc>
              <a:spcAft>
                <a:spcPts val="250"/>
              </a:spcAft>
              <a:buClr>
                <a:srgbClr val="2997FF"/>
              </a:buClr>
              <a:buSzPct val="125000"/>
              <a:buFont typeface="Arial"/>
              <a:buChar char="•"/>
            </a:pPr>
            <a:r>
              <a:rPr lang="en-US" sz="820" dirty="0">
                <a:solidFill>
                  <a:srgbClr val="F5F5F7"/>
                </a:solidFill>
                <a:latin typeface="Arial" pitchFamily="34" charset="0"/>
                <a:ea typeface="Arial" pitchFamily="34" charset="-122"/>
                <a:cs typeface="Arial" pitchFamily="34" charset="-120"/>
              </a:rPr>
              <a:t>Hardware watchdog</a:t>
            </a:r>
            <a:endParaRPr lang="en-US" sz="820" dirty="0"/>
          </a:p>
        </p:txBody>
      </p:sp>
      <p:sp>
        <p:nvSpPr>
          <p:cNvPr id="33" name="Operate step"/>
          <p:cNvSpPr/>
          <p:nvPr/>
        </p:nvSpPr>
        <p:spPr>
          <a:xfrm>
            <a:off x="786384" y="7808976"/>
            <a:ext cx="6126480" cy="969264"/>
          </a:xfrm>
          <a:prstGeom prst="roundRect">
            <a:avLst>
              <a:gd name="adj" fmla="val 13208"/>
            </a:avLst>
          </a:prstGeom>
          <a:solidFill>
            <a:srgbClr val="EDEDF1"/>
          </a:solidFill>
          <a:ln/>
        </p:spPr>
      </p:sp>
      <p:sp>
        <p:nvSpPr>
          <p:cNvPr id="34" name="Text 31"/>
          <p:cNvSpPr txBox="1"/>
          <p:nvPr/>
        </p:nvSpPr>
        <p:spPr>
          <a:xfrm>
            <a:off x="969264" y="7964424"/>
            <a:ext cx="1097280" cy="274320"/>
          </a:xfrm>
          <a:prstGeom prst="rect">
            <a:avLst/>
          </a:prstGeom>
          <a:noFill/>
          <a:ln/>
        </p:spPr>
        <p:txBody>
          <a:bodyPr wrap="square" lIns="0" tIns="0" rIns="0" bIns="0" rtlCol="0" anchor="t"/>
          <a:lstStyle/>
          <a:p>
            <a:pPr indent="0" marL="0">
              <a:buNone/>
            </a:pPr>
            <a:r>
              <a:rPr lang="en-US" sz="1500" b="1" spc="-40" kern="0" dirty="0">
                <a:solidFill>
                  <a:srgbClr val="1D1D1F"/>
                </a:solidFill>
                <a:latin typeface="Arial" pitchFamily="34" charset="0"/>
                <a:ea typeface="Arial" pitchFamily="34" charset="-122"/>
                <a:cs typeface="Arial" pitchFamily="34" charset="-120"/>
              </a:rPr>
              <a:t>Operate</a:t>
            </a:r>
            <a:endParaRPr lang="en-US" sz="1500" dirty="0"/>
          </a:p>
        </p:txBody>
      </p:sp>
      <p:sp>
        <p:nvSpPr>
          <p:cNvPr id="35" name="Text 32"/>
          <p:cNvSpPr txBox="1"/>
          <p:nvPr/>
        </p:nvSpPr>
        <p:spPr>
          <a:xfrm>
            <a:off x="1883664" y="7964424"/>
            <a:ext cx="960120" cy="274320"/>
          </a:xfrm>
          <a:prstGeom prst="rect">
            <a:avLst/>
          </a:prstGeom>
          <a:noFill/>
          <a:ln/>
        </p:spPr>
        <p:txBody>
          <a:bodyPr wrap="square" lIns="0" tIns="0" rIns="0" bIns="0" rtlCol="0" anchor="t"/>
          <a:lstStyle/>
          <a:p>
            <a:pPr algn="r" indent="0" marL="0">
              <a:buNone/>
            </a:pPr>
            <a:r>
              <a:rPr lang="en-US" sz="1500" b="1" dirty="0">
                <a:solidFill>
                  <a:srgbClr val="1D1D1F"/>
                </a:solidFill>
                <a:latin typeface="Arial" pitchFamily="34" charset="0"/>
                <a:ea typeface="Arial" pitchFamily="34" charset="-122"/>
                <a:cs typeface="Arial" pitchFamily="34" charset="-120"/>
              </a:rPr>
              <a:t>€6</a:t>
            </a:r>
            <a:pPr algn="r" indent="0" marL="0">
              <a:buNone/>
            </a:pPr>
            <a:r>
              <a:rPr lang="en-US" sz="800" dirty="0">
                <a:solidFill>
                  <a:srgbClr val="6E6E73"/>
                </a:solidFill>
                <a:latin typeface="Arial" pitchFamily="34" charset="0"/>
                <a:ea typeface="Arial" pitchFamily="34" charset="-122"/>
                <a:cs typeface="Arial" pitchFamily="34" charset="-120"/>
              </a:rPr>
              <a:t> / screen</a:t>
            </a:r>
            <a:endParaRPr lang="en-US" sz="1500" dirty="0"/>
          </a:p>
        </p:txBody>
      </p:sp>
      <p:sp>
        <p:nvSpPr>
          <p:cNvPr id="36" name="Text 33"/>
          <p:cNvSpPr txBox="1"/>
          <p:nvPr/>
        </p:nvSpPr>
        <p:spPr>
          <a:xfrm>
            <a:off x="969264" y="8284464"/>
            <a:ext cx="1874520" cy="402336"/>
          </a:xfrm>
          <a:prstGeom prst="rect">
            <a:avLst/>
          </a:prstGeom>
          <a:noFill/>
          <a:ln/>
        </p:spPr>
        <p:txBody>
          <a:bodyPr wrap="square" lIns="0" tIns="0" rIns="0" bIns="0" rtlCol="0" anchor="t"/>
          <a:lstStyle/>
          <a:p>
            <a:pPr indent="0" marL="0">
              <a:lnSpc>
                <a:spcPct val="108000"/>
              </a:lnSpc>
              <a:buNone/>
            </a:pPr>
            <a:r>
              <a:rPr lang="en-US" sz="830" dirty="0">
                <a:solidFill>
                  <a:srgbClr val="6E6E73"/>
                </a:solidFill>
                <a:latin typeface="Arial" pitchFamily="34" charset="0"/>
                <a:ea typeface="Arial" pitchFamily="34" charset="-122"/>
                <a:cs typeface="Arial" pitchFamily="34" charset="-120"/>
              </a:rPr>
              <a:t>Maintain the whole fleet remotely — on top of everything in Monitor.</a:t>
            </a:r>
            <a:endParaRPr lang="en-US" sz="830" dirty="0"/>
          </a:p>
        </p:txBody>
      </p:sp>
      <p:sp>
        <p:nvSpPr>
          <p:cNvPr id="37" name="Text 34"/>
          <p:cNvSpPr txBox="1"/>
          <p:nvPr/>
        </p:nvSpPr>
        <p:spPr>
          <a:xfrm>
            <a:off x="3099816" y="7964424"/>
            <a:ext cx="1783080" cy="694944"/>
          </a:xfrm>
          <a:prstGeom prst="rect">
            <a:avLst/>
          </a:prstGeom>
          <a:noFill/>
          <a:ln/>
        </p:spPr>
        <p:txBody>
          <a:bodyPr wrap="square" lIns="0" tIns="0" rIns="0" bIns="0" rtlCol="0" anchor="t"/>
          <a:lstStyle/>
          <a:p>
            <a:pPr marL="114300" indent="-114300">
              <a:lnSpc>
                <a:spcPct val="108000"/>
              </a:lnSpc>
              <a:spcAft>
                <a:spcPts val="250"/>
              </a:spcAft>
              <a:buClr>
                <a:srgbClr val="0071E3"/>
              </a:buClr>
              <a:buSzPct val="125000"/>
              <a:buFont typeface="Arial"/>
              <a:buChar char="•"/>
            </a:pPr>
            <a:r>
              <a:rPr lang="en-US" sz="820" dirty="0">
                <a:solidFill>
                  <a:srgbClr val="1D1D1F"/>
                </a:solidFill>
                <a:latin typeface="Arial" pitchFamily="34" charset="0"/>
                <a:ea typeface="Arial" pitchFamily="34" charset="-122"/>
                <a:cs typeface="Arial" pitchFamily="34" charset="-120"/>
              </a:rPr>
              <a:t>Software deploys and rollback</a:t>
            </a:r>
            <a:endParaRPr lang="en-US" sz="820" dirty="0"/>
          </a:p>
          <a:p>
            <a:pPr marL="114300" indent="-114300">
              <a:lnSpc>
                <a:spcPct val="108000"/>
              </a:lnSpc>
              <a:spcAft>
                <a:spcPts val="250"/>
              </a:spcAft>
              <a:buClr>
                <a:srgbClr val="0071E3"/>
              </a:buClr>
              <a:buSzPct val="125000"/>
              <a:buFont typeface="Arial"/>
              <a:buChar char="•"/>
            </a:pPr>
            <a:r>
              <a:rPr lang="en-US" sz="820" dirty="0">
                <a:solidFill>
                  <a:srgbClr val="1D1D1F"/>
                </a:solidFill>
                <a:latin typeface="Arial" pitchFamily="34" charset="0"/>
                <a:ea typeface="Arial" pitchFamily="34" charset="-122"/>
                <a:cs typeface="Arial" pitchFamily="34" charset="-120"/>
              </a:rPr>
              <a:t>Rotation, hours, time zone</a:t>
            </a:r>
            <a:endParaRPr lang="en-US" sz="820" dirty="0"/>
          </a:p>
          <a:p>
            <a:pPr marL="114300" indent="-114300">
              <a:lnSpc>
                <a:spcPct val="108000"/>
              </a:lnSpc>
              <a:spcAft>
                <a:spcPts val="250"/>
              </a:spcAft>
              <a:buClr>
                <a:srgbClr val="0071E3"/>
              </a:buClr>
              <a:buSzPct val="125000"/>
              <a:buFont typeface="Arial"/>
              <a:buChar char="•"/>
            </a:pPr>
            <a:r>
              <a:rPr lang="en-US" sz="820" dirty="0">
                <a:solidFill>
                  <a:srgbClr val="1D1D1F"/>
                </a:solidFill>
                <a:latin typeface="Arial" pitchFamily="34" charset="0"/>
                <a:ea typeface="Arial" pitchFamily="34" charset="-122"/>
                <a:cs typeface="Arial" pitchFamily="34" charset="-120"/>
              </a:rPr>
              <a:t>Screen info, X configuration</a:t>
            </a:r>
            <a:endParaRPr lang="en-US" sz="820" dirty="0"/>
          </a:p>
          <a:p>
            <a:pPr marL="114300" indent="-114300">
              <a:lnSpc>
                <a:spcPct val="108000"/>
              </a:lnSpc>
              <a:spcAft>
                <a:spcPts val="250"/>
              </a:spcAft>
              <a:buClr>
                <a:srgbClr val="0071E3"/>
              </a:buClr>
              <a:buSzPct val="125000"/>
              <a:buFont typeface="Arial"/>
              <a:buChar char="•"/>
            </a:pPr>
            <a:r>
              <a:rPr lang="en-US" sz="820" dirty="0">
                <a:solidFill>
                  <a:srgbClr val="1D1D1F"/>
                </a:solidFill>
                <a:latin typeface="Arial" pitchFamily="34" charset="0"/>
                <a:ea typeface="Arial" pitchFamily="34" charset="-122"/>
                <a:cs typeface="Arial" pitchFamily="34" charset="-120"/>
              </a:rPr>
              <a:t>LAN and controller monitoring</a:t>
            </a:r>
            <a:endParaRPr lang="en-US" sz="820" dirty="0"/>
          </a:p>
        </p:txBody>
      </p:sp>
      <p:sp>
        <p:nvSpPr>
          <p:cNvPr id="38" name="Text 35"/>
          <p:cNvSpPr txBox="1"/>
          <p:nvPr/>
        </p:nvSpPr>
        <p:spPr>
          <a:xfrm>
            <a:off x="4992624" y="7964424"/>
            <a:ext cx="1783080" cy="694944"/>
          </a:xfrm>
          <a:prstGeom prst="rect">
            <a:avLst/>
          </a:prstGeom>
          <a:noFill/>
          <a:ln/>
        </p:spPr>
        <p:txBody>
          <a:bodyPr wrap="square" lIns="0" tIns="0" rIns="0" bIns="0" rtlCol="0" anchor="t"/>
          <a:lstStyle/>
          <a:p>
            <a:pPr marL="114300" indent="-114300">
              <a:lnSpc>
                <a:spcPct val="108000"/>
              </a:lnSpc>
              <a:spcAft>
                <a:spcPts val="250"/>
              </a:spcAft>
              <a:buClr>
                <a:srgbClr val="0071E3"/>
              </a:buClr>
              <a:buSzPct val="125000"/>
              <a:buFont typeface="Arial"/>
              <a:buChar char="•"/>
            </a:pPr>
            <a:r>
              <a:rPr lang="en-US" sz="820" dirty="0">
                <a:solidFill>
                  <a:srgbClr val="1D1D1F"/>
                </a:solidFill>
                <a:latin typeface="Arial" pitchFamily="34" charset="0"/>
                <a:ea typeface="Arial" pitchFamily="34" charset="-122"/>
                <a:cs typeface="Arial" pitchFamily="34" charset="-120"/>
              </a:rPr>
              <a:t>Organisation activity log</a:t>
            </a:r>
            <a:endParaRPr lang="en-US" sz="820" dirty="0"/>
          </a:p>
          <a:p>
            <a:pPr marL="114300" indent="-114300">
              <a:lnSpc>
                <a:spcPct val="108000"/>
              </a:lnSpc>
              <a:spcAft>
                <a:spcPts val="250"/>
              </a:spcAft>
              <a:buClr>
                <a:srgbClr val="0071E3"/>
              </a:buClr>
              <a:buSzPct val="125000"/>
              <a:buFont typeface="Arial"/>
              <a:buChar char="•"/>
            </a:pPr>
            <a:r>
              <a:rPr lang="en-US" sz="820" dirty="0">
                <a:solidFill>
                  <a:srgbClr val="1D1D1F"/>
                </a:solidFill>
                <a:latin typeface="Arial" pitchFamily="34" charset="0"/>
                <a:ea typeface="Arial" pitchFamily="34" charset="-122"/>
                <a:cs typeface="Arial" pitchFamily="34" charset="-120"/>
              </a:rPr>
              <a:t>Screenshot history, four weeks</a:t>
            </a:r>
            <a:endParaRPr lang="en-US" sz="820" dirty="0"/>
          </a:p>
          <a:p>
            <a:pPr marL="114300" indent="-114300">
              <a:lnSpc>
                <a:spcPct val="108000"/>
              </a:lnSpc>
              <a:spcAft>
                <a:spcPts val="250"/>
              </a:spcAft>
              <a:buClr>
                <a:srgbClr val="0071E3"/>
              </a:buClr>
              <a:buSzPct val="125000"/>
              <a:buFont typeface="Arial"/>
              <a:buChar char="•"/>
            </a:pPr>
            <a:r>
              <a:rPr lang="en-US" sz="820" dirty="0">
                <a:solidFill>
                  <a:srgbClr val="1D1D1F"/>
                </a:solidFill>
                <a:latin typeface="Arial" pitchFamily="34" charset="0"/>
                <a:ea typeface="Arial" pitchFamily="34" charset="-122"/>
                <a:cs typeface="Arial" pitchFamily="34" charset="-120"/>
              </a:rPr>
              <a:t>Sync check</a:t>
            </a:r>
            <a:endParaRPr lang="en-US" sz="820" dirty="0"/>
          </a:p>
          <a:p>
            <a:pPr marL="114300" indent="-114300">
              <a:lnSpc>
                <a:spcPct val="108000"/>
              </a:lnSpc>
              <a:spcAft>
                <a:spcPts val="250"/>
              </a:spcAft>
              <a:buClr>
                <a:srgbClr val="0071E3"/>
              </a:buClr>
              <a:buSzPct val="125000"/>
              <a:buFont typeface="Arial"/>
              <a:buChar char="•"/>
            </a:pPr>
            <a:r>
              <a:rPr lang="en-US" sz="820" dirty="0">
                <a:solidFill>
                  <a:srgbClr val="1D1D1F"/>
                </a:solidFill>
                <a:latin typeface="Arial" pitchFamily="34" charset="0"/>
                <a:ea typeface="Arial" pitchFamily="34" charset="-122"/>
                <a:cs typeface="Arial" pitchFamily="34" charset="-120"/>
              </a:rPr>
              <a:t>Remote terminal and CLI</a:t>
            </a:r>
            <a:endParaRPr lang="en-US" sz="820" dirty="0"/>
          </a:p>
        </p:txBody>
      </p:sp>
      <p:sp>
        <p:nvSpPr>
          <p:cNvPr id="39" name="Monitor step"/>
          <p:cNvSpPr/>
          <p:nvPr/>
        </p:nvSpPr>
        <p:spPr>
          <a:xfrm>
            <a:off x="649224" y="8869680"/>
            <a:ext cx="6263640" cy="969264"/>
          </a:xfrm>
          <a:prstGeom prst="roundRect">
            <a:avLst>
              <a:gd name="adj" fmla="val 13208"/>
            </a:avLst>
          </a:prstGeom>
          <a:solidFill>
            <a:srgbClr val="F5F5F7"/>
          </a:solidFill>
          <a:ln/>
        </p:spPr>
      </p:sp>
      <p:sp>
        <p:nvSpPr>
          <p:cNvPr id="40" name="Text 37"/>
          <p:cNvSpPr txBox="1"/>
          <p:nvPr/>
        </p:nvSpPr>
        <p:spPr>
          <a:xfrm>
            <a:off x="832104" y="9025128"/>
            <a:ext cx="1097280" cy="274320"/>
          </a:xfrm>
          <a:prstGeom prst="rect">
            <a:avLst/>
          </a:prstGeom>
          <a:noFill/>
          <a:ln/>
        </p:spPr>
        <p:txBody>
          <a:bodyPr wrap="square" lIns="0" tIns="0" rIns="0" bIns="0" rtlCol="0" anchor="t"/>
          <a:lstStyle/>
          <a:p>
            <a:pPr indent="0" marL="0">
              <a:buNone/>
            </a:pPr>
            <a:r>
              <a:rPr lang="en-US" sz="1500" b="1" spc="-40" kern="0" dirty="0">
                <a:solidFill>
                  <a:srgbClr val="1D1D1F"/>
                </a:solidFill>
                <a:latin typeface="Arial" pitchFamily="34" charset="0"/>
                <a:ea typeface="Arial" pitchFamily="34" charset="-122"/>
                <a:cs typeface="Arial" pitchFamily="34" charset="-120"/>
              </a:rPr>
              <a:t>Monitor</a:t>
            </a:r>
            <a:endParaRPr lang="en-US" sz="1500" dirty="0"/>
          </a:p>
        </p:txBody>
      </p:sp>
      <p:sp>
        <p:nvSpPr>
          <p:cNvPr id="41" name="Text 38"/>
          <p:cNvSpPr txBox="1"/>
          <p:nvPr/>
        </p:nvSpPr>
        <p:spPr>
          <a:xfrm>
            <a:off x="1746504" y="9025128"/>
            <a:ext cx="960120" cy="274320"/>
          </a:xfrm>
          <a:prstGeom prst="rect">
            <a:avLst/>
          </a:prstGeom>
          <a:noFill/>
          <a:ln/>
        </p:spPr>
        <p:txBody>
          <a:bodyPr wrap="square" lIns="0" tIns="0" rIns="0" bIns="0" rtlCol="0" anchor="t"/>
          <a:lstStyle/>
          <a:p>
            <a:pPr algn="r" indent="0" marL="0">
              <a:buNone/>
            </a:pPr>
            <a:r>
              <a:rPr lang="en-US" sz="1500" b="1" dirty="0">
                <a:solidFill>
                  <a:srgbClr val="1D1D1F"/>
                </a:solidFill>
                <a:latin typeface="Arial" pitchFamily="34" charset="0"/>
                <a:ea typeface="Arial" pitchFamily="34" charset="-122"/>
                <a:cs typeface="Arial" pitchFamily="34" charset="-120"/>
              </a:rPr>
              <a:t>€3</a:t>
            </a:r>
            <a:pPr algn="r" indent="0" marL="0">
              <a:buNone/>
            </a:pPr>
            <a:r>
              <a:rPr lang="en-US" sz="800" dirty="0">
                <a:solidFill>
                  <a:srgbClr val="6E6E73"/>
                </a:solidFill>
                <a:latin typeface="Arial" pitchFamily="34" charset="0"/>
                <a:ea typeface="Arial" pitchFamily="34" charset="-122"/>
                <a:cs typeface="Arial" pitchFamily="34" charset="-120"/>
              </a:rPr>
              <a:t> / screen</a:t>
            </a:r>
            <a:endParaRPr lang="en-US" sz="1500" dirty="0"/>
          </a:p>
        </p:txBody>
      </p:sp>
      <p:sp>
        <p:nvSpPr>
          <p:cNvPr id="42" name="Text 39"/>
          <p:cNvSpPr txBox="1"/>
          <p:nvPr/>
        </p:nvSpPr>
        <p:spPr>
          <a:xfrm>
            <a:off x="832104" y="9345168"/>
            <a:ext cx="1874520" cy="402336"/>
          </a:xfrm>
          <a:prstGeom prst="rect">
            <a:avLst/>
          </a:prstGeom>
          <a:noFill/>
          <a:ln/>
        </p:spPr>
        <p:txBody>
          <a:bodyPr wrap="square" lIns="0" tIns="0" rIns="0" bIns="0" rtlCol="0" anchor="t"/>
          <a:lstStyle/>
          <a:p>
            <a:pPr indent="0" marL="0">
              <a:lnSpc>
                <a:spcPct val="108000"/>
              </a:lnSpc>
              <a:buNone/>
            </a:pPr>
            <a:r>
              <a:rPr lang="en-US" sz="830" dirty="0">
                <a:solidFill>
                  <a:srgbClr val="6E6E73"/>
                </a:solidFill>
                <a:latin typeface="Arial" pitchFamily="34" charset="0"/>
                <a:ea typeface="Arial" pitchFamily="34" charset="-122"/>
                <a:cs typeface="Arial" pitchFamily="34" charset="-120"/>
              </a:rPr>
              <a:t>Know what every screen is doing, and fix it in the field. Free for up to 3 screens.</a:t>
            </a:r>
            <a:endParaRPr lang="en-US" sz="830" dirty="0"/>
          </a:p>
        </p:txBody>
      </p:sp>
      <p:sp>
        <p:nvSpPr>
          <p:cNvPr id="43" name="Text 40"/>
          <p:cNvSpPr txBox="1"/>
          <p:nvPr/>
        </p:nvSpPr>
        <p:spPr>
          <a:xfrm>
            <a:off x="2962656" y="9025128"/>
            <a:ext cx="1851660" cy="694944"/>
          </a:xfrm>
          <a:prstGeom prst="rect">
            <a:avLst/>
          </a:prstGeom>
          <a:noFill/>
          <a:ln/>
        </p:spPr>
        <p:txBody>
          <a:bodyPr wrap="square" lIns="0" tIns="0" rIns="0" bIns="0" rtlCol="0" anchor="t"/>
          <a:lstStyle/>
          <a:p>
            <a:pPr marL="114300" indent="-114300">
              <a:lnSpc>
                <a:spcPct val="108000"/>
              </a:lnSpc>
              <a:spcAft>
                <a:spcPts val="250"/>
              </a:spcAft>
              <a:buClr>
                <a:srgbClr val="0071E3"/>
              </a:buClr>
              <a:buSzPct val="125000"/>
              <a:buFont typeface="Arial"/>
              <a:buChar char="•"/>
            </a:pPr>
            <a:r>
              <a:rPr lang="en-US" sz="820" dirty="0">
                <a:solidFill>
                  <a:srgbClr val="1D1D1F"/>
                </a:solidFill>
                <a:latin typeface="Arial" pitchFamily="34" charset="0"/>
                <a:ea typeface="Arial" pitchFamily="34" charset="-122"/>
                <a:cs typeface="Arial" pitchFamily="34" charset="-120"/>
              </a:rPr>
              <a:t>Fleet map and live captures</a:t>
            </a:r>
            <a:endParaRPr lang="en-US" sz="820" dirty="0"/>
          </a:p>
          <a:p>
            <a:pPr marL="114300" indent="-114300">
              <a:lnSpc>
                <a:spcPct val="108000"/>
              </a:lnSpc>
              <a:spcAft>
                <a:spcPts val="250"/>
              </a:spcAft>
              <a:buClr>
                <a:srgbClr val="0071E3"/>
              </a:buClr>
              <a:buSzPct val="125000"/>
              <a:buFont typeface="Arial"/>
              <a:buChar char="•"/>
            </a:pPr>
            <a:r>
              <a:rPr lang="en-US" sz="820" dirty="0">
                <a:solidFill>
                  <a:srgbClr val="1D1D1F"/>
                </a:solidFill>
                <a:latin typeface="Arial" pitchFamily="34" charset="0"/>
                <a:ea typeface="Arial" pitchFamily="34" charset="-122"/>
                <a:cs typeface="Arial" pitchFamily="34" charset="-120"/>
              </a:rPr>
              <a:t>Black-screen auto-reboots</a:t>
            </a:r>
            <a:endParaRPr lang="en-US" sz="820" dirty="0"/>
          </a:p>
          <a:p>
            <a:pPr marL="114300" indent="-114300">
              <a:lnSpc>
                <a:spcPct val="108000"/>
              </a:lnSpc>
              <a:spcAft>
                <a:spcPts val="250"/>
              </a:spcAft>
              <a:buClr>
                <a:srgbClr val="0071E3"/>
              </a:buClr>
              <a:buSzPct val="125000"/>
              <a:buFont typeface="Arial"/>
              <a:buChar char="•"/>
            </a:pPr>
            <a:r>
              <a:rPr lang="en-US" sz="820" dirty="0">
                <a:solidFill>
                  <a:srgbClr val="1D1D1F"/>
                </a:solidFill>
                <a:latin typeface="Arial" pitchFamily="34" charset="0"/>
                <a:ea typeface="Arial" pitchFamily="34" charset="-122"/>
                <a:cs typeface="Arial" pitchFamily="34" charset="-120"/>
              </a:rPr>
              <a:t>Alerts and operating hours</a:t>
            </a:r>
            <a:endParaRPr lang="en-US" sz="820" dirty="0"/>
          </a:p>
          <a:p>
            <a:pPr marL="114300" indent="-114300">
              <a:lnSpc>
                <a:spcPct val="108000"/>
              </a:lnSpc>
              <a:spcAft>
                <a:spcPts val="250"/>
              </a:spcAft>
              <a:buClr>
                <a:srgbClr val="0071E3"/>
              </a:buClr>
              <a:buSzPct val="125000"/>
              <a:buFont typeface="Arial"/>
              <a:buChar char="•"/>
            </a:pPr>
            <a:r>
              <a:rPr lang="en-US" sz="820" dirty="0">
                <a:solidFill>
                  <a:srgbClr val="1D1D1F"/>
                </a:solidFill>
                <a:latin typeface="Arial" pitchFamily="34" charset="0"/>
                <a:ea typeface="Arial" pitchFamily="34" charset="-122"/>
                <a:cs typeface="Arial" pitchFamily="34" charset="-120"/>
              </a:rPr>
              <a:t>Out of service</a:t>
            </a:r>
            <a:endParaRPr lang="en-US" sz="820" dirty="0"/>
          </a:p>
        </p:txBody>
      </p:sp>
      <p:sp>
        <p:nvSpPr>
          <p:cNvPr id="44" name="Text 41"/>
          <p:cNvSpPr txBox="1"/>
          <p:nvPr/>
        </p:nvSpPr>
        <p:spPr>
          <a:xfrm>
            <a:off x="4924044" y="9025128"/>
            <a:ext cx="1851660" cy="694944"/>
          </a:xfrm>
          <a:prstGeom prst="rect">
            <a:avLst/>
          </a:prstGeom>
          <a:noFill/>
          <a:ln/>
        </p:spPr>
        <p:txBody>
          <a:bodyPr wrap="square" lIns="0" tIns="0" rIns="0" bIns="0" rtlCol="0" anchor="t"/>
          <a:lstStyle/>
          <a:p>
            <a:pPr marL="114300" indent="-114300">
              <a:lnSpc>
                <a:spcPct val="108000"/>
              </a:lnSpc>
              <a:spcAft>
                <a:spcPts val="250"/>
              </a:spcAft>
              <a:buClr>
                <a:srgbClr val="0071E3"/>
              </a:buClr>
              <a:buSzPct val="125000"/>
              <a:buFont typeface="Arial"/>
              <a:buChar char="•"/>
            </a:pPr>
            <a:r>
              <a:rPr lang="en-US" sz="820" dirty="0">
                <a:solidFill>
                  <a:srgbClr val="1D1D1F"/>
                </a:solidFill>
                <a:latin typeface="Arial" pitchFamily="34" charset="0"/>
                <a:ea typeface="Arial" pitchFamily="34" charset="-122"/>
                <a:cs typeface="Arial" pitchFamily="34" charset="-120"/>
              </a:rPr>
              <a:t>Field operations on a phone</a:t>
            </a:r>
            <a:endParaRPr lang="en-US" sz="820" dirty="0"/>
          </a:p>
          <a:p>
            <a:pPr marL="114300" indent="-114300">
              <a:lnSpc>
                <a:spcPct val="108000"/>
              </a:lnSpc>
              <a:spcAft>
                <a:spcPts val="250"/>
              </a:spcAft>
              <a:buClr>
                <a:srgbClr val="0071E3"/>
              </a:buClr>
              <a:buSzPct val="125000"/>
              <a:buFont typeface="Arial"/>
              <a:buChar char="•"/>
            </a:pPr>
            <a:r>
              <a:rPr lang="en-US" sz="820" dirty="0">
                <a:solidFill>
                  <a:srgbClr val="1D1D1F"/>
                </a:solidFill>
                <a:latin typeface="Arial" pitchFamily="34" charset="0"/>
                <a:ea typeface="Arial" pitchFamily="34" charset="-122"/>
                <a:cs typeface="Arial" pitchFamily="34" charset="-120"/>
              </a:rPr>
              <a:t>Sites grid, users and roles</a:t>
            </a:r>
            <a:endParaRPr lang="en-US" sz="820" dirty="0"/>
          </a:p>
          <a:p>
            <a:pPr marL="114300" indent="-114300">
              <a:lnSpc>
                <a:spcPct val="108000"/>
              </a:lnSpc>
              <a:spcAft>
                <a:spcPts val="250"/>
              </a:spcAft>
              <a:buClr>
                <a:srgbClr val="0071E3"/>
              </a:buClr>
              <a:buSzPct val="125000"/>
              <a:buFont typeface="Arial"/>
              <a:buChar char="•"/>
            </a:pPr>
            <a:r>
              <a:rPr lang="en-US" sz="820" dirty="0">
                <a:solidFill>
                  <a:srgbClr val="1D1D1F"/>
                </a:solidFill>
                <a:latin typeface="Arial" pitchFamily="34" charset="0"/>
                <a:ea typeface="Arial" pitchFamily="34" charset="-122"/>
                <a:cs typeface="Arial" pitchFamily="34" charset="-120"/>
              </a:rPr>
              <a:t>Organisation API and webhooks</a:t>
            </a:r>
            <a:endParaRPr lang="en-US" sz="820" dirty="0"/>
          </a:p>
        </p:txBody>
      </p:sp>
      <p:sp>
        <p:nvSpPr>
          <p:cNvPr id="45" name="Shape 42"/>
          <p:cNvSpPr/>
          <p:nvPr/>
        </p:nvSpPr>
        <p:spPr>
          <a:xfrm>
            <a:off x="649224" y="10186416"/>
            <a:ext cx="6263640" cy="0"/>
          </a:xfrm>
          <a:prstGeom prst="line">
            <a:avLst/>
          </a:prstGeom>
          <a:noFill/>
          <a:ln w="6350">
            <a:solidFill>
              <a:srgbClr val="E3E3E8"/>
            </a:solidFill>
            <a:prstDash val="solid"/>
          </a:ln>
        </p:spPr>
      </p:sp>
      <p:sp>
        <p:nvSpPr>
          <p:cNvPr id="46" name="Text 43"/>
          <p:cNvSpPr txBox="1"/>
          <p:nvPr/>
        </p:nvSpPr>
        <p:spPr>
          <a:xfrm>
            <a:off x="649224" y="10259568"/>
            <a:ext cx="4572000" cy="182880"/>
          </a:xfrm>
          <a:prstGeom prst="rect">
            <a:avLst/>
          </a:prstGeom>
          <a:noFill/>
          <a:ln/>
        </p:spPr>
        <p:txBody>
          <a:bodyPr wrap="square" lIns="0" tIns="0" rIns="0" bIns="0" rtlCol="0" anchor="t"/>
          <a:lstStyle/>
          <a:p>
            <a:pPr indent="0" marL="0">
              <a:buNone/>
            </a:pPr>
            <a:r>
              <a:rPr lang="en-US" sz="800" dirty="0">
                <a:solidFill>
                  <a:srgbClr val="6E6E73"/>
                </a:solidFill>
                <a:latin typeface="Arial" pitchFamily="34" charset="0"/>
                <a:ea typeface="Arial" pitchFamily="34" charset="-122"/>
                <a:cs typeface="Arial" pitchFamily="34" charset="-120"/>
              </a:rPr>
              <a:t>Screenry · Product overview · October 2026</a:t>
            </a:r>
            <a:endParaRPr lang="en-US" sz="800" dirty="0"/>
          </a:p>
        </p:txBody>
      </p:sp>
      <p:sp>
        <p:nvSpPr>
          <p:cNvPr id="47" name="Text 44"/>
          <p:cNvSpPr txBox="1"/>
          <p:nvPr/>
        </p:nvSpPr>
        <p:spPr>
          <a:xfrm>
            <a:off x="5998464" y="10259568"/>
            <a:ext cx="914400" cy="182880"/>
          </a:xfrm>
          <a:prstGeom prst="rect">
            <a:avLst/>
          </a:prstGeom>
          <a:noFill/>
          <a:ln/>
        </p:spPr>
        <p:txBody>
          <a:bodyPr wrap="square" lIns="0" tIns="0" rIns="0" bIns="0" rtlCol="0" anchor="t"/>
          <a:lstStyle/>
          <a:p>
            <a:pPr algn="r" indent="0" marL="0">
              <a:buNone/>
            </a:pPr>
            <a:r>
              <a:rPr lang="en-US" sz="800" dirty="0">
                <a:solidFill>
                  <a:srgbClr val="6E6E73"/>
                </a:solidFill>
                <a:latin typeface="Arial" pitchFamily="34" charset="0"/>
                <a:ea typeface="Arial" pitchFamily="34" charset="-122"/>
                <a:cs typeface="Arial" pitchFamily="34" charset="-120"/>
              </a:rPr>
              <a:t>1 / 2</a:t>
            </a:r>
            <a:endParaRPr lang="en-US" sz="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649224" y="548640"/>
            <a:ext cx="2743200" cy="182880"/>
          </a:xfrm>
          <a:prstGeom prst="rect">
            <a:avLst/>
          </a:prstGeom>
          <a:noFill/>
          <a:ln/>
        </p:spPr>
        <p:txBody>
          <a:bodyPr wrap="square" lIns="0" tIns="0" rIns="0" bIns="0" rtlCol="0" anchor="t"/>
          <a:lstStyle/>
          <a:p>
            <a:pPr indent="0" marL="0">
              <a:buNone/>
            </a:pPr>
            <a:r>
              <a:rPr lang="en-US" sz="800" b="1" spc="100" kern="0" dirty="0">
                <a:solidFill>
                  <a:srgbClr val="0071E3"/>
                </a:solidFill>
                <a:latin typeface="Arial" pitchFamily="34" charset="0"/>
                <a:ea typeface="Arial" pitchFamily="34" charset="-122"/>
                <a:cs typeface="Arial" pitchFamily="34" charset="-120"/>
              </a:rPr>
              <a:t>SELF-HEALING</a:t>
            </a:r>
            <a:endParaRPr lang="en-US" sz="800" dirty="0"/>
          </a:p>
        </p:txBody>
      </p:sp>
      <p:sp>
        <p:nvSpPr>
          <p:cNvPr id="3" name="Text 1"/>
          <p:cNvSpPr txBox="1"/>
          <p:nvPr/>
        </p:nvSpPr>
        <p:spPr>
          <a:xfrm>
            <a:off x="649224" y="758952"/>
            <a:ext cx="6263640" cy="310896"/>
          </a:xfrm>
          <a:prstGeom prst="rect">
            <a:avLst/>
          </a:prstGeom>
          <a:noFill/>
          <a:ln/>
        </p:spPr>
        <p:txBody>
          <a:bodyPr wrap="square" lIns="0" tIns="0" rIns="0" bIns="0" rtlCol="0" anchor="t"/>
          <a:lstStyle/>
          <a:p>
            <a:pPr indent="0" marL="0">
              <a:buNone/>
            </a:pPr>
            <a:r>
              <a:rPr lang="en-US" sz="1700" b="1" spc="-40" kern="0" dirty="0">
                <a:solidFill>
                  <a:srgbClr val="1D1D1F"/>
                </a:solidFill>
                <a:latin typeface="Arial" pitchFamily="34" charset="0"/>
                <a:ea typeface="Arial" pitchFamily="34" charset="-122"/>
                <a:cs typeface="Arial" pitchFamily="34" charset="-120"/>
              </a:rPr>
              <a:t>The screen notices first, and fixes itself.</a:t>
            </a:r>
            <a:endParaRPr lang="en-US" sz="1700" dirty="0"/>
          </a:p>
        </p:txBody>
      </p:sp>
      <p:sp>
        <p:nvSpPr>
          <p:cNvPr id="4" name="Text 2"/>
          <p:cNvSpPr txBox="1"/>
          <p:nvPr/>
        </p:nvSpPr>
        <p:spPr>
          <a:xfrm>
            <a:off x="649224" y="1143000"/>
            <a:ext cx="5577840" cy="384048"/>
          </a:xfrm>
          <a:prstGeom prst="rect">
            <a:avLst/>
          </a:prstGeom>
          <a:noFill/>
          <a:ln/>
        </p:spPr>
        <p:txBody>
          <a:bodyPr wrap="square" lIns="0" tIns="0" rIns="0" bIns="0" rtlCol="0" anchor="t"/>
          <a:lstStyle/>
          <a:p>
            <a:pPr indent="0" marL="0">
              <a:lnSpc>
                <a:spcPct val="110000"/>
              </a:lnSpc>
              <a:buNone/>
            </a:pPr>
            <a:r>
              <a:rPr lang="en-US" sz="900" dirty="0">
                <a:solidFill>
                  <a:srgbClr val="6E6E73"/>
                </a:solidFill>
                <a:latin typeface="Arial" pitchFamily="34" charset="0"/>
                <a:ea typeface="Arial" pitchFamily="34" charset="-122"/>
                <a:cs typeface="Arial" pitchFamily="34" charset="-120"/>
              </a:rPr>
              <a:t>The watch runs on the player, not in the cloud, so it keeps working when the site’s connection does not. Each step happens only if the one before did not bring the picture back.</a:t>
            </a:r>
            <a:endParaRPr lang="en-US" sz="900" dirty="0"/>
          </a:p>
        </p:txBody>
      </p:sp>
      <p:sp>
        <p:nvSpPr>
          <p:cNvPr id="5" name="Timeline"/>
          <p:cNvSpPr/>
          <p:nvPr/>
        </p:nvSpPr>
        <p:spPr>
          <a:xfrm>
            <a:off x="722376" y="2011680"/>
            <a:ext cx="5010912" cy="0"/>
          </a:xfrm>
          <a:prstGeom prst="line">
            <a:avLst/>
          </a:prstGeom>
          <a:noFill/>
          <a:ln w="31750">
            <a:solidFill>
              <a:srgbClr val="E3E3E8"/>
            </a:solidFill>
            <a:prstDash val="solid"/>
          </a:ln>
        </p:spPr>
      </p:sp>
      <p:sp>
        <p:nvSpPr>
          <p:cNvPr id="6" name="Text 4"/>
          <p:cNvSpPr txBox="1"/>
          <p:nvPr/>
        </p:nvSpPr>
        <p:spPr>
          <a:xfrm>
            <a:off x="649224" y="1719072"/>
            <a:ext cx="1188720" cy="164592"/>
          </a:xfrm>
          <a:prstGeom prst="rect">
            <a:avLst/>
          </a:prstGeom>
          <a:noFill/>
          <a:ln/>
        </p:spPr>
        <p:txBody>
          <a:bodyPr wrap="square" lIns="0" tIns="0" rIns="0" bIns="0" rtlCol="0" anchor="t"/>
          <a:lstStyle/>
          <a:p>
            <a:pPr indent="0" marL="0">
              <a:buNone/>
            </a:pPr>
            <a:r>
              <a:rPr lang="en-US" sz="850" b="1" dirty="0">
                <a:solidFill>
                  <a:srgbClr val="FF3B30"/>
                </a:solidFill>
                <a:latin typeface="Arial" pitchFamily="34" charset="0"/>
                <a:ea typeface="Arial" pitchFamily="34" charset="-122"/>
                <a:cs typeface="Arial" pitchFamily="34" charset="-120"/>
              </a:rPr>
              <a:t>0 min</a:t>
            </a:r>
            <a:endParaRPr lang="en-US" sz="850" dirty="0"/>
          </a:p>
        </p:txBody>
      </p:sp>
      <p:sp>
        <p:nvSpPr>
          <p:cNvPr id="7" name="Shape 5"/>
          <p:cNvSpPr/>
          <p:nvPr/>
        </p:nvSpPr>
        <p:spPr>
          <a:xfrm>
            <a:off x="653796" y="1943100"/>
            <a:ext cx="137160" cy="137160"/>
          </a:xfrm>
          <a:prstGeom prst="ellipse">
            <a:avLst/>
          </a:prstGeom>
          <a:solidFill>
            <a:srgbClr val="FF3B30"/>
          </a:solidFill>
          <a:ln w="19050">
            <a:solidFill>
              <a:srgbClr val="FFFFFF"/>
            </a:solidFill>
            <a:prstDash val="solid"/>
          </a:ln>
        </p:spPr>
      </p:sp>
      <p:sp>
        <p:nvSpPr>
          <p:cNvPr id="8" name="Text 6"/>
          <p:cNvSpPr txBox="1"/>
          <p:nvPr/>
        </p:nvSpPr>
        <p:spPr>
          <a:xfrm>
            <a:off x="649224" y="2176272"/>
            <a:ext cx="1188720" cy="201168"/>
          </a:xfrm>
          <a:prstGeom prst="rect">
            <a:avLst/>
          </a:prstGeom>
          <a:noFill/>
          <a:ln/>
        </p:spPr>
        <p:txBody>
          <a:bodyPr wrap="square" lIns="0" tIns="0" rIns="0" bIns="0" rtlCol="0" anchor="t"/>
          <a:lstStyle/>
          <a:p>
            <a:pPr indent="0" marL="0">
              <a:buNone/>
            </a:pPr>
            <a:r>
              <a:rPr lang="en-US" sz="1000" b="1" dirty="0">
                <a:solidFill>
                  <a:srgbClr val="1D1D1F"/>
                </a:solidFill>
                <a:latin typeface="Arial" pitchFamily="34" charset="0"/>
                <a:ea typeface="Arial" pitchFamily="34" charset="-122"/>
                <a:cs typeface="Arial" pitchFamily="34" charset="-120"/>
              </a:rPr>
              <a:t>Picture goes dark</a:t>
            </a:r>
            <a:endParaRPr lang="en-US" sz="1000" dirty="0"/>
          </a:p>
        </p:txBody>
      </p:sp>
      <p:sp>
        <p:nvSpPr>
          <p:cNvPr id="9" name="Text 7"/>
          <p:cNvSpPr txBox="1"/>
          <p:nvPr/>
        </p:nvSpPr>
        <p:spPr>
          <a:xfrm>
            <a:off x="649224" y="2386584"/>
            <a:ext cx="1170432" cy="438912"/>
          </a:xfrm>
          <a:prstGeom prst="rect">
            <a:avLst/>
          </a:prstGeom>
          <a:noFill/>
          <a:ln/>
        </p:spPr>
        <p:txBody>
          <a:bodyPr wrap="square" lIns="0" tIns="0" rIns="0" bIns="0" rtlCol="0" anchor="t"/>
          <a:lstStyle/>
          <a:p>
            <a:pPr indent="0" marL="0">
              <a:lnSpc>
                <a:spcPct val="105000"/>
              </a:lnSpc>
              <a:buNone/>
            </a:pPr>
            <a:r>
              <a:rPr lang="en-US" sz="800" dirty="0">
                <a:solidFill>
                  <a:srgbClr val="6E6E73"/>
                </a:solidFill>
                <a:latin typeface="Arial" pitchFamily="34" charset="0"/>
                <a:ea typeface="Arial" pitchFamily="34" charset="-122"/>
                <a:cs typeface="Arial" pitchFamily="34" charset="-120"/>
              </a:rPr>
              <a:t>The player judges its own screen captures.</a:t>
            </a:r>
            <a:endParaRPr lang="en-US" sz="800" dirty="0"/>
          </a:p>
        </p:txBody>
      </p:sp>
      <p:sp>
        <p:nvSpPr>
          <p:cNvPr id="10" name="Text 8"/>
          <p:cNvSpPr txBox="1"/>
          <p:nvPr/>
        </p:nvSpPr>
        <p:spPr>
          <a:xfrm>
            <a:off x="1901952" y="1719072"/>
            <a:ext cx="1188720" cy="164592"/>
          </a:xfrm>
          <a:prstGeom prst="rect">
            <a:avLst/>
          </a:prstGeom>
          <a:noFill/>
          <a:ln/>
        </p:spPr>
        <p:txBody>
          <a:bodyPr wrap="square" lIns="0" tIns="0" rIns="0" bIns="0" rtlCol="0" anchor="t"/>
          <a:lstStyle/>
          <a:p>
            <a:pPr indent="0" marL="0">
              <a:buNone/>
            </a:pPr>
            <a:r>
              <a:rPr lang="en-US" sz="850" b="1" dirty="0">
                <a:solidFill>
                  <a:srgbClr val="B25E00"/>
                </a:solidFill>
                <a:latin typeface="Arial" pitchFamily="34" charset="0"/>
                <a:ea typeface="Arial" pitchFamily="34" charset="-122"/>
                <a:cs typeface="Arial" pitchFamily="34" charset="-120"/>
              </a:rPr>
              <a:t>after 5 min</a:t>
            </a:r>
            <a:endParaRPr lang="en-US" sz="850" dirty="0"/>
          </a:p>
        </p:txBody>
      </p:sp>
      <p:sp>
        <p:nvSpPr>
          <p:cNvPr id="11" name="Shape 9"/>
          <p:cNvSpPr/>
          <p:nvPr/>
        </p:nvSpPr>
        <p:spPr>
          <a:xfrm>
            <a:off x="1906524" y="1943100"/>
            <a:ext cx="137160" cy="137160"/>
          </a:xfrm>
          <a:prstGeom prst="ellipse">
            <a:avLst/>
          </a:prstGeom>
          <a:solidFill>
            <a:srgbClr val="FF9F0A"/>
          </a:solidFill>
          <a:ln w="19050">
            <a:solidFill>
              <a:srgbClr val="FFFFFF"/>
            </a:solidFill>
            <a:prstDash val="solid"/>
          </a:ln>
        </p:spPr>
      </p:sp>
      <p:sp>
        <p:nvSpPr>
          <p:cNvPr id="12" name="Text 10"/>
          <p:cNvSpPr txBox="1"/>
          <p:nvPr/>
        </p:nvSpPr>
        <p:spPr>
          <a:xfrm>
            <a:off x="1901952" y="2176272"/>
            <a:ext cx="1188720" cy="201168"/>
          </a:xfrm>
          <a:prstGeom prst="rect">
            <a:avLst/>
          </a:prstGeom>
          <a:noFill/>
          <a:ln/>
        </p:spPr>
        <p:txBody>
          <a:bodyPr wrap="square" lIns="0" tIns="0" rIns="0" bIns="0" rtlCol="0" anchor="t"/>
          <a:lstStyle/>
          <a:p>
            <a:pPr indent="0" marL="0">
              <a:buNone/>
            </a:pPr>
            <a:r>
              <a:rPr lang="en-US" sz="1000" b="1" dirty="0">
                <a:solidFill>
                  <a:srgbClr val="1D1D1F"/>
                </a:solidFill>
                <a:latin typeface="Arial" pitchFamily="34" charset="0"/>
                <a:ea typeface="Arial" pitchFamily="34" charset="-122"/>
                <a:cs typeface="Arial" pitchFamily="34" charset="-120"/>
              </a:rPr>
              <a:t>Reboot #1</a:t>
            </a:r>
            <a:endParaRPr lang="en-US" sz="1000" dirty="0"/>
          </a:p>
        </p:txBody>
      </p:sp>
      <p:sp>
        <p:nvSpPr>
          <p:cNvPr id="13" name="Text 11"/>
          <p:cNvSpPr txBox="1"/>
          <p:nvPr/>
        </p:nvSpPr>
        <p:spPr>
          <a:xfrm>
            <a:off x="1901952" y="2386584"/>
            <a:ext cx="1170432" cy="438912"/>
          </a:xfrm>
          <a:prstGeom prst="rect">
            <a:avLst/>
          </a:prstGeom>
          <a:noFill/>
          <a:ln/>
        </p:spPr>
        <p:txBody>
          <a:bodyPr wrap="square" lIns="0" tIns="0" rIns="0" bIns="0" rtlCol="0" anchor="t"/>
          <a:lstStyle/>
          <a:p>
            <a:pPr indent="0" marL="0">
              <a:lnSpc>
                <a:spcPct val="105000"/>
              </a:lnSpc>
              <a:buNone/>
            </a:pPr>
            <a:r>
              <a:rPr lang="en-US" sz="800" dirty="0">
                <a:solidFill>
                  <a:srgbClr val="6E6E73"/>
                </a:solidFill>
                <a:latin typeface="Arial" pitchFamily="34" charset="0"/>
                <a:ea typeface="Arial" pitchFamily="34" charset="-122"/>
                <a:cs typeface="Arial" pitchFamily="34" charset="-120"/>
              </a:rPr>
              <a:t>after at least three black captures</a:t>
            </a:r>
            <a:endParaRPr lang="en-US" sz="800" dirty="0"/>
          </a:p>
        </p:txBody>
      </p:sp>
      <p:sp>
        <p:nvSpPr>
          <p:cNvPr id="14" name="Text 12"/>
          <p:cNvSpPr txBox="1"/>
          <p:nvPr/>
        </p:nvSpPr>
        <p:spPr>
          <a:xfrm>
            <a:off x="3154680" y="1719072"/>
            <a:ext cx="1188720" cy="164592"/>
          </a:xfrm>
          <a:prstGeom prst="rect">
            <a:avLst/>
          </a:prstGeom>
          <a:noFill/>
          <a:ln/>
        </p:spPr>
        <p:txBody>
          <a:bodyPr wrap="square" lIns="0" tIns="0" rIns="0" bIns="0" rtlCol="0" anchor="t"/>
          <a:lstStyle/>
          <a:p>
            <a:pPr indent="0" marL="0">
              <a:buNone/>
            </a:pPr>
            <a:r>
              <a:rPr lang="en-US" sz="850" b="1" dirty="0">
                <a:solidFill>
                  <a:srgbClr val="B25E00"/>
                </a:solidFill>
                <a:latin typeface="Arial" pitchFamily="34" charset="0"/>
                <a:ea typeface="Arial" pitchFamily="34" charset="-122"/>
                <a:cs typeface="Arial" pitchFamily="34" charset="-120"/>
              </a:rPr>
              <a:t>1 hour later</a:t>
            </a:r>
            <a:endParaRPr lang="en-US" sz="850" dirty="0"/>
          </a:p>
        </p:txBody>
      </p:sp>
      <p:sp>
        <p:nvSpPr>
          <p:cNvPr id="15" name="Shape 13"/>
          <p:cNvSpPr/>
          <p:nvPr/>
        </p:nvSpPr>
        <p:spPr>
          <a:xfrm>
            <a:off x="3159252" y="1943100"/>
            <a:ext cx="137160" cy="137160"/>
          </a:xfrm>
          <a:prstGeom prst="ellipse">
            <a:avLst/>
          </a:prstGeom>
          <a:solidFill>
            <a:srgbClr val="FF9F0A"/>
          </a:solidFill>
          <a:ln w="19050">
            <a:solidFill>
              <a:srgbClr val="FFFFFF"/>
            </a:solidFill>
            <a:prstDash val="solid"/>
          </a:ln>
        </p:spPr>
      </p:sp>
      <p:sp>
        <p:nvSpPr>
          <p:cNvPr id="16" name="Text 14"/>
          <p:cNvSpPr txBox="1"/>
          <p:nvPr/>
        </p:nvSpPr>
        <p:spPr>
          <a:xfrm>
            <a:off x="3154680" y="2176272"/>
            <a:ext cx="1188720" cy="201168"/>
          </a:xfrm>
          <a:prstGeom prst="rect">
            <a:avLst/>
          </a:prstGeom>
          <a:noFill/>
          <a:ln/>
        </p:spPr>
        <p:txBody>
          <a:bodyPr wrap="square" lIns="0" tIns="0" rIns="0" bIns="0" rtlCol="0" anchor="t"/>
          <a:lstStyle/>
          <a:p>
            <a:pPr indent="0" marL="0">
              <a:buNone/>
            </a:pPr>
            <a:r>
              <a:rPr lang="en-US" sz="1000" b="1" dirty="0">
                <a:solidFill>
                  <a:srgbClr val="1D1D1F"/>
                </a:solidFill>
                <a:latin typeface="Arial" pitchFamily="34" charset="0"/>
                <a:ea typeface="Arial" pitchFamily="34" charset="-122"/>
                <a:cs typeface="Arial" pitchFamily="34" charset="-120"/>
              </a:rPr>
              <a:t>Reboot #2</a:t>
            </a:r>
            <a:endParaRPr lang="en-US" sz="1000" dirty="0"/>
          </a:p>
        </p:txBody>
      </p:sp>
      <p:sp>
        <p:nvSpPr>
          <p:cNvPr id="17" name="Text 15"/>
          <p:cNvSpPr txBox="1"/>
          <p:nvPr/>
        </p:nvSpPr>
        <p:spPr>
          <a:xfrm>
            <a:off x="3154680" y="2386584"/>
            <a:ext cx="1170432" cy="438912"/>
          </a:xfrm>
          <a:prstGeom prst="rect">
            <a:avLst/>
          </a:prstGeom>
          <a:noFill/>
          <a:ln/>
        </p:spPr>
        <p:txBody>
          <a:bodyPr wrap="square" lIns="0" tIns="0" rIns="0" bIns="0" rtlCol="0" anchor="t"/>
          <a:lstStyle/>
          <a:p>
            <a:pPr indent="0" marL="0">
              <a:lnSpc>
                <a:spcPct val="105000"/>
              </a:lnSpc>
              <a:buNone/>
            </a:pPr>
            <a:r>
              <a:rPr lang="en-US" sz="800" dirty="0">
                <a:solidFill>
                  <a:srgbClr val="6E6E73"/>
                </a:solidFill>
                <a:latin typeface="Arial" pitchFamily="34" charset="0"/>
                <a:ea typeface="Arial" pitchFamily="34" charset="-122"/>
                <a:cs typeface="Arial" pitchFamily="34" charset="-120"/>
              </a:rPr>
              <a:t>only if still dark; e-mail alert to those who asked for alerts</a:t>
            </a:r>
            <a:endParaRPr lang="en-US" sz="800" dirty="0"/>
          </a:p>
        </p:txBody>
      </p:sp>
      <p:sp>
        <p:nvSpPr>
          <p:cNvPr id="18" name="Text 16"/>
          <p:cNvSpPr txBox="1"/>
          <p:nvPr/>
        </p:nvSpPr>
        <p:spPr>
          <a:xfrm>
            <a:off x="4407408" y="1719072"/>
            <a:ext cx="1188720" cy="164592"/>
          </a:xfrm>
          <a:prstGeom prst="rect">
            <a:avLst/>
          </a:prstGeom>
          <a:noFill/>
          <a:ln/>
        </p:spPr>
        <p:txBody>
          <a:bodyPr wrap="square" lIns="0" tIns="0" rIns="0" bIns="0" rtlCol="0" anchor="t"/>
          <a:lstStyle/>
          <a:p>
            <a:pPr indent="0" marL="0">
              <a:buNone/>
            </a:pPr>
            <a:r>
              <a:rPr lang="en-US" sz="850" b="1" dirty="0">
                <a:solidFill>
                  <a:srgbClr val="0071E3"/>
                </a:solidFill>
                <a:latin typeface="Arial" pitchFamily="34" charset="0"/>
                <a:ea typeface="Arial" pitchFamily="34" charset="-122"/>
                <a:cs typeface="Arial" pitchFamily="34" charset="-120"/>
              </a:rPr>
              <a:t>03–05 at night</a:t>
            </a:r>
            <a:endParaRPr lang="en-US" sz="850" dirty="0"/>
          </a:p>
        </p:txBody>
      </p:sp>
      <p:sp>
        <p:nvSpPr>
          <p:cNvPr id="19" name="Shape 17"/>
          <p:cNvSpPr/>
          <p:nvPr/>
        </p:nvSpPr>
        <p:spPr>
          <a:xfrm>
            <a:off x="4411980" y="1943100"/>
            <a:ext cx="137160" cy="137160"/>
          </a:xfrm>
          <a:prstGeom prst="ellipse">
            <a:avLst/>
          </a:prstGeom>
          <a:solidFill>
            <a:srgbClr val="0071E3"/>
          </a:solidFill>
          <a:ln w="19050">
            <a:solidFill>
              <a:srgbClr val="FFFFFF"/>
            </a:solidFill>
            <a:prstDash val="solid"/>
          </a:ln>
        </p:spPr>
      </p:sp>
      <p:sp>
        <p:nvSpPr>
          <p:cNvPr id="20" name="Text 18"/>
          <p:cNvSpPr txBox="1"/>
          <p:nvPr/>
        </p:nvSpPr>
        <p:spPr>
          <a:xfrm>
            <a:off x="4407408" y="2176272"/>
            <a:ext cx="1188720" cy="201168"/>
          </a:xfrm>
          <a:prstGeom prst="rect">
            <a:avLst/>
          </a:prstGeom>
          <a:noFill/>
          <a:ln/>
        </p:spPr>
        <p:txBody>
          <a:bodyPr wrap="square" lIns="0" tIns="0" rIns="0" bIns="0" rtlCol="0" anchor="t"/>
          <a:lstStyle/>
          <a:p>
            <a:pPr indent="0" marL="0">
              <a:buNone/>
            </a:pPr>
            <a:r>
              <a:rPr lang="en-US" sz="1000" b="1" dirty="0">
                <a:solidFill>
                  <a:srgbClr val="1D1D1F"/>
                </a:solidFill>
                <a:latin typeface="Arial" pitchFamily="34" charset="0"/>
                <a:ea typeface="Arial" pitchFamily="34" charset="-122"/>
                <a:cs typeface="Arial" pitchFamily="34" charset="-120"/>
              </a:rPr>
              <a:t>Reboot #3</a:t>
            </a:r>
            <a:endParaRPr lang="en-US" sz="1000" dirty="0"/>
          </a:p>
        </p:txBody>
      </p:sp>
      <p:sp>
        <p:nvSpPr>
          <p:cNvPr id="21" name="Text 19"/>
          <p:cNvSpPr txBox="1"/>
          <p:nvPr/>
        </p:nvSpPr>
        <p:spPr>
          <a:xfrm>
            <a:off x="4407408" y="2386584"/>
            <a:ext cx="1170432" cy="438912"/>
          </a:xfrm>
          <a:prstGeom prst="rect">
            <a:avLst/>
          </a:prstGeom>
          <a:noFill/>
          <a:ln/>
        </p:spPr>
        <p:txBody>
          <a:bodyPr wrap="square" lIns="0" tIns="0" rIns="0" bIns="0" rtlCol="0" anchor="t"/>
          <a:lstStyle/>
          <a:p>
            <a:pPr indent="0" marL="0">
              <a:lnSpc>
                <a:spcPct val="105000"/>
              </a:lnSpc>
              <a:buNone/>
            </a:pPr>
            <a:r>
              <a:rPr lang="en-US" sz="800" dirty="0">
                <a:solidFill>
                  <a:srgbClr val="6E6E73"/>
                </a:solidFill>
                <a:latin typeface="Arial" pitchFamily="34" charset="0"/>
                <a:ea typeface="Arial" pitchFamily="34" charset="-122"/>
                <a:cs typeface="Arial" pitchFamily="34" charset="-120"/>
              </a:rPr>
              <a:t>only in the night window</a:t>
            </a:r>
            <a:endParaRPr lang="en-US" sz="800" dirty="0"/>
          </a:p>
        </p:txBody>
      </p:sp>
      <p:sp>
        <p:nvSpPr>
          <p:cNvPr id="22" name="Text 20"/>
          <p:cNvSpPr txBox="1"/>
          <p:nvPr/>
        </p:nvSpPr>
        <p:spPr>
          <a:xfrm>
            <a:off x="5660136" y="1719072"/>
            <a:ext cx="1188720" cy="164592"/>
          </a:xfrm>
          <a:prstGeom prst="rect">
            <a:avLst/>
          </a:prstGeom>
          <a:noFill/>
          <a:ln/>
        </p:spPr>
        <p:txBody>
          <a:bodyPr wrap="square" lIns="0" tIns="0" rIns="0" bIns="0" rtlCol="0" anchor="t"/>
          <a:lstStyle/>
          <a:p>
            <a:pPr indent="0" marL="0">
              <a:buNone/>
            </a:pPr>
            <a:r>
              <a:rPr lang="en-US" sz="850" b="1" dirty="0">
                <a:solidFill>
                  <a:srgbClr val="1E8E3E"/>
                </a:solidFill>
                <a:latin typeface="Arial" pitchFamily="34" charset="0"/>
                <a:ea typeface="Arial" pitchFamily="34" charset="-122"/>
                <a:cs typeface="Arial" pitchFamily="34" charset="-120"/>
              </a:rPr>
              <a:t>every day</a:t>
            </a:r>
            <a:endParaRPr lang="en-US" sz="850" dirty="0"/>
          </a:p>
        </p:txBody>
      </p:sp>
      <p:sp>
        <p:nvSpPr>
          <p:cNvPr id="23" name="Shape 21"/>
          <p:cNvSpPr/>
          <p:nvPr/>
        </p:nvSpPr>
        <p:spPr>
          <a:xfrm>
            <a:off x="5664708" y="1943100"/>
            <a:ext cx="137160" cy="137160"/>
          </a:xfrm>
          <a:prstGeom prst="ellipse">
            <a:avLst/>
          </a:prstGeom>
          <a:solidFill>
            <a:srgbClr val="30D158"/>
          </a:solidFill>
          <a:ln w="19050">
            <a:solidFill>
              <a:srgbClr val="FFFFFF"/>
            </a:solidFill>
            <a:prstDash val="solid"/>
          </a:ln>
        </p:spPr>
      </p:sp>
      <p:sp>
        <p:nvSpPr>
          <p:cNvPr id="24" name="Text 22"/>
          <p:cNvSpPr txBox="1"/>
          <p:nvPr/>
        </p:nvSpPr>
        <p:spPr>
          <a:xfrm>
            <a:off x="5660136" y="2176272"/>
            <a:ext cx="1188720" cy="201168"/>
          </a:xfrm>
          <a:prstGeom prst="rect">
            <a:avLst/>
          </a:prstGeom>
          <a:noFill/>
          <a:ln/>
        </p:spPr>
        <p:txBody>
          <a:bodyPr wrap="square" lIns="0" tIns="0" rIns="0" bIns="0" rtlCol="0" anchor="t"/>
          <a:lstStyle/>
          <a:p>
            <a:pPr indent="0" marL="0">
              <a:buNone/>
            </a:pPr>
            <a:r>
              <a:rPr lang="en-US" sz="1000" b="1" dirty="0">
                <a:solidFill>
                  <a:srgbClr val="1D1D1F"/>
                </a:solidFill>
                <a:latin typeface="Arial" pitchFamily="34" charset="0"/>
                <a:ea typeface="Arial" pitchFamily="34" charset="-122"/>
                <a:cs typeface="Arial" pitchFamily="34" charset="-120"/>
              </a:rPr>
              <a:t>Capped</a:t>
            </a:r>
            <a:endParaRPr lang="en-US" sz="1000" dirty="0"/>
          </a:p>
        </p:txBody>
      </p:sp>
      <p:sp>
        <p:nvSpPr>
          <p:cNvPr id="25" name="Text 23"/>
          <p:cNvSpPr txBox="1"/>
          <p:nvPr/>
        </p:nvSpPr>
        <p:spPr>
          <a:xfrm>
            <a:off x="5660136" y="2386584"/>
            <a:ext cx="1170432" cy="438912"/>
          </a:xfrm>
          <a:prstGeom prst="rect">
            <a:avLst/>
          </a:prstGeom>
          <a:noFill/>
          <a:ln/>
        </p:spPr>
        <p:txBody>
          <a:bodyPr wrap="square" lIns="0" tIns="0" rIns="0" bIns="0" rtlCol="0" anchor="t"/>
          <a:lstStyle/>
          <a:p>
            <a:pPr indent="0" marL="0">
              <a:lnSpc>
                <a:spcPct val="105000"/>
              </a:lnSpc>
              <a:buNone/>
            </a:pPr>
            <a:r>
              <a:rPr lang="en-US" sz="800" dirty="0">
                <a:solidFill>
                  <a:srgbClr val="6E6E73"/>
                </a:solidFill>
                <a:latin typeface="Arial" pitchFamily="34" charset="0"/>
                <a:ea typeface="Arial" pitchFamily="34" charset="-122"/>
                <a:cs typeface="Arial" pitchFamily="34" charset="-120"/>
              </a:rPr>
              <a:t>at most three automatic reboots per device</a:t>
            </a:r>
            <a:endParaRPr lang="en-US" sz="800" dirty="0"/>
          </a:p>
        </p:txBody>
      </p:sp>
      <p:sp>
        <p:nvSpPr>
          <p:cNvPr id="26" name="Shape 24"/>
          <p:cNvSpPr/>
          <p:nvPr/>
        </p:nvSpPr>
        <p:spPr>
          <a:xfrm>
            <a:off x="649224" y="2944368"/>
            <a:ext cx="1483614" cy="1060704"/>
          </a:xfrm>
          <a:prstGeom prst="roundRect">
            <a:avLst>
              <a:gd name="adj" fmla="val 10345"/>
            </a:avLst>
          </a:prstGeom>
          <a:solidFill>
            <a:srgbClr val="F5F5F7"/>
          </a:solidFill>
          <a:ln/>
        </p:spPr>
      </p:sp>
      <p:sp>
        <p:nvSpPr>
          <p:cNvPr id="27" name="Text 25"/>
          <p:cNvSpPr txBox="1"/>
          <p:nvPr/>
        </p:nvSpPr>
        <p:spPr>
          <a:xfrm>
            <a:off x="777240" y="3072384"/>
            <a:ext cx="1227582" cy="182880"/>
          </a:xfrm>
          <a:prstGeom prst="rect">
            <a:avLst/>
          </a:prstGeom>
          <a:noFill/>
          <a:ln/>
        </p:spPr>
        <p:txBody>
          <a:bodyPr wrap="square" lIns="0" tIns="0" rIns="0" bIns="0" rtlCol="0" anchor="t"/>
          <a:lstStyle/>
          <a:p>
            <a:pPr indent="0" marL="0">
              <a:buNone/>
            </a:pPr>
            <a:r>
              <a:rPr lang="en-US" sz="940" b="1" dirty="0">
                <a:solidFill>
                  <a:srgbClr val="1D1D1F"/>
                </a:solidFill>
                <a:latin typeface="Arial" pitchFamily="34" charset="0"/>
                <a:ea typeface="Arial" pitchFamily="34" charset="-122"/>
                <a:cs typeface="Arial" pitchFamily="34" charset="-120"/>
              </a:rPr>
              <a:t>Operating hours</a:t>
            </a:r>
            <a:endParaRPr lang="en-US" sz="940" dirty="0"/>
          </a:p>
        </p:txBody>
      </p:sp>
      <p:sp>
        <p:nvSpPr>
          <p:cNvPr id="28" name="Text 26"/>
          <p:cNvSpPr txBox="1"/>
          <p:nvPr/>
        </p:nvSpPr>
        <p:spPr>
          <a:xfrm>
            <a:off x="777240" y="3310128"/>
            <a:ext cx="1245870" cy="603504"/>
          </a:xfrm>
          <a:prstGeom prst="rect">
            <a:avLst/>
          </a:prstGeom>
          <a:noFill/>
          <a:ln/>
        </p:spPr>
        <p:txBody>
          <a:bodyPr wrap="square" lIns="0" tIns="0" rIns="0" bIns="0" rtlCol="0" anchor="t"/>
          <a:lstStyle/>
          <a:p>
            <a:pPr indent="0" marL="0">
              <a:lnSpc>
                <a:spcPct val="106000"/>
              </a:lnSpc>
              <a:buNone/>
            </a:pPr>
            <a:r>
              <a:rPr lang="en-US" sz="800" dirty="0">
                <a:solidFill>
                  <a:srgbClr val="6E6E73"/>
                </a:solidFill>
                <a:latin typeface="Arial" pitchFamily="34" charset="0"/>
                <a:ea typeface="Arial" pitchFamily="34" charset="-122"/>
                <a:cs typeface="Arial" pitchFamily="34" charset="-120"/>
              </a:rPr>
              <a:t>A screen switched off at night is never counted as a fault, and never rebooted for it.</a:t>
            </a:r>
            <a:endParaRPr lang="en-US" sz="800" dirty="0"/>
          </a:p>
        </p:txBody>
      </p:sp>
      <p:sp>
        <p:nvSpPr>
          <p:cNvPr id="29" name="Shape 27"/>
          <p:cNvSpPr/>
          <p:nvPr/>
        </p:nvSpPr>
        <p:spPr>
          <a:xfrm>
            <a:off x="2242566" y="2944368"/>
            <a:ext cx="1483614" cy="1060704"/>
          </a:xfrm>
          <a:prstGeom prst="roundRect">
            <a:avLst>
              <a:gd name="adj" fmla="val 10345"/>
            </a:avLst>
          </a:prstGeom>
          <a:solidFill>
            <a:srgbClr val="F5F5F7"/>
          </a:solidFill>
          <a:ln/>
        </p:spPr>
      </p:sp>
      <p:sp>
        <p:nvSpPr>
          <p:cNvPr id="30" name="Text 28"/>
          <p:cNvSpPr txBox="1"/>
          <p:nvPr/>
        </p:nvSpPr>
        <p:spPr>
          <a:xfrm>
            <a:off x="2370582" y="3072384"/>
            <a:ext cx="1227582" cy="182880"/>
          </a:xfrm>
          <a:prstGeom prst="rect">
            <a:avLst/>
          </a:prstGeom>
          <a:noFill/>
          <a:ln/>
        </p:spPr>
        <p:txBody>
          <a:bodyPr wrap="square" lIns="0" tIns="0" rIns="0" bIns="0" rtlCol="0" anchor="t"/>
          <a:lstStyle/>
          <a:p>
            <a:pPr indent="0" marL="0">
              <a:buNone/>
            </a:pPr>
            <a:r>
              <a:rPr lang="en-US" sz="940" b="1" dirty="0">
                <a:solidFill>
                  <a:srgbClr val="1D1D1F"/>
                </a:solidFill>
                <a:latin typeface="Arial" pitchFamily="34" charset="0"/>
                <a:ea typeface="Arial" pitchFamily="34" charset="-122"/>
                <a:cs typeface="Arial" pitchFamily="34" charset="-120"/>
              </a:rPr>
              <a:t>Out of service</a:t>
            </a:r>
            <a:endParaRPr lang="en-US" sz="940" dirty="0"/>
          </a:p>
        </p:txBody>
      </p:sp>
      <p:sp>
        <p:nvSpPr>
          <p:cNvPr id="31" name="Text 29"/>
          <p:cNvSpPr txBox="1"/>
          <p:nvPr/>
        </p:nvSpPr>
        <p:spPr>
          <a:xfrm>
            <a:off x="2370582" y="3310128"/>
            <a:ext cx="1245870" cy="603504"/>
          </a:xfrm>
          <a:prstGeom prst="rect">
            <a:avLst/>
          </a:prstGeom>
          <a:noFill/>
          <a:ln/>
        </p:spPr>
        <p:txBody>
          <a:bodyPr wrap="square" lIns="0" tIns="0" rIns="0" bIns="0" rtlCol="0" anchor="t"/>
          <a:lstStyle/>
          <a:p>
            <a:pPr indent="0" marL="0">
              <a:lnSpc>
                <a:spcPct val="106000"/>
              </a:lnSpc>
              <a:buNone/>
            </a:pPr>
            <a:r>
              <a:rPr lang="en-US" sz="800" dirty="0">
                <a:solidFill>
                  <a:srgbClr val="6E6E73"/>
                </a:solidFill>
                <a:latin typeface="Arial" pitchFamily="34" charset="0"/>
                <a:ea typeface="Arial" pitchFamily="34" charset="-122"/>
                <a:cs typeface="Arial" pitchFamily="34" charset="-120"/>
              </a:rPr>
              <a:t>Mark a deliberate outage — power, damage, vandalism, removed. It lifts itself once ads air again for 30 minutes.</a:t>
            </a:r>
            <a:endParaRPr lang="en-US" sz="800" dirty="0"/>
          </a:p>
        </p:txBody>
      </p:sp>
      <p:sp>
        <p:nvSpPr>
          <p:cNvPr id="32" name="Shape 30"/>
          <p:cNvSpPr/>
          <p:nvPr/>
        </p:nvSpPr>
        <p:spPr>
          <a:xfrm>
            <a:off x="3835908" y="2944368"/>
            <a:ext cx="1483614" cy="1060704"/>
          </a:xfrm>
          <a:prstGeom prst="roundRect">
            <a:avLst>
              <a:gd name="adj" fmla="val 10345"/>
            </a:avLst>
          </a:prstGeom>
          <a:solidFill>
            <a:srgbClr val="F5F5F7"/>
          </a:solidFill>
          <a:ln/>
        </p:spPr>
      </p:sp>
      <p:sp>
        <p:nvSpPr>
          <p:cNvPr id="33" name="Text 31"/>
          <p:cNvSpPr txBox="1"/>
          <p:nvPr/>
        </p:nvSpPr>
        <p:spPr>
          <a:xfrm>
            <a:off x="3963924" y="3072384"/>
            <a:ext cx="1227582" cy="182880"/>
          </a:xfrm>
          <a:prstGeom prst="rect">
            <a:avLst/>
          </a:prstGeom>
          <a:noFill/>
          <a:ln/>
        </p:spPr>
        <p:txBody>
          <a:bodyPr wrap="square" lIns="0" tIns="0" rIns="0" bIns="0" rtlCol="0" anchor="t"/>
          <a:lstStyle/>
          <a:p>
            <a:pPr indent="0" marL="0">
              <a:buNone/>
            </a:pPr>
            <a:r>
              <a:rPr lang="en-US" sz="940" b="1" dirty="0">
                <a:solidFill>
                  <a:srgbClr val="1D1D1F"/>
                </a:solidFill>
                <a:latin typeface="Arial" pitchFamily="34" charset="0"/>
                <a:ea typeface="Arial" pitchFamily="34" charset="-122"/>
                <a:cs typeface="Arial" pitchFamily="34" charset="-120"/>
              </a:rPr>
              <a:t>Failed releases</a:t>
            </a:r>
            <a:endParaRPr lang="en-US" sz="940" dirty="0"/>
          </a:p>
        </p:txBody>
      </p:sp>
      <p:sp>
        <p:nvSpPr>
          <p:cNvPr id="34" name="Text 32"/>
          <p:cNvSpPr txBox="1"/>
          <p:nvPr/>
        </p:nvSpPr>
        <p:spPr>
          <a:xfrm>
            <a:off x="3963924" y="3310128"/>
            <a:ext cx="1245870" cy="603504"/>
          </a:xfrm>
          <a:prstGeom prst="rect">
            <a:avLst/>
          </a:prstGeom>
          <a:noFill/>
          <a:ln/>
        </p:spPr>
        <p:txBody>
          <a:bodyPr wrap="square" lIns="0" tIns="0" rIns="0" bIns="0" rtlCol="0" anchor="t"/>
          <a:lstStyle/>
          <a:p>
            <a:pPr indent="0" marL="0">
              <a:lnSpc>
                <a:spcPct val="106000"/>
              </a:lnSpc>
              <a:buNone/>
            </a:pPr>
            <a:r>
              <a:rPr lang="en-US" sz="800" dirty="0">
                <a:solidFill>
                  <a:srgbClr val="6E6E73"/>
                </a:solidFill>
                <a:latin typeface="Arial" pitchFamily="34" charset="0"/>
                <a:ea typeface="Arial" pitchFamily="34" charset="-122"/>
                <a:cs typeface="Arial" pitchFamily="34" charset="-120"/>
              </a:rPr>
              <a:t>A release that will not start is rolled back by the player itself. Measured on a device: back on air in 51 seconds.</a:t>
            </a:r>
            <a:endParaRPr lang="en-US" sz="800" dirty="0"/>
          </a:p>
        </p:txBody>
      </p:sp>
      <p:sp>
        <p:nvSpPr>
          <p:cNvPr id="35" name="Shape 33"/>
          <p:cNvSpPr/>
          <p:nvPr/>
        </p:nvSpPr>
        <p:spPr>
          <a:xfrm>
            <a:off x="5429250" y="2944368"/>
            <a:ext cx="1483614" cy="1060704"/>
          </a:xfrm>
          <a:prstGeom prst="roundRect">
            <a:avLst>
              <a:gd name="adj" fmla="val 10345"/>
            </a:avLst>
          </a:prstGeom>
          <a:solidFill>
            <a:srgbClr val="F5F5F7"/>
          </a:solidFill>
          <a:ln/>
        </p:spPr>
      </p:sp>
      <p:sp>
        <p:nvSpPr>
          <p:cNvPr id="36" name="Text 34"/>
          <p:cNvSpPr txBox="1"/>
          <p:nvPr/>
        </p:nvSpPr>
        <p:spPr>
          <a:xfrm>
            <a:off x="5557266" y="3072384"/>
            <a:ext cx="1227582" cy="182880"/>
          </a:xfrm>
          <a:prstGeom prst="rect">
            <a:avLst/>
          </a:prstGeom>
          <a:noFill/>
          <a:ln/>
        </p:spPr>
        <p:txBody>
          <a:bodyPr wrap="square" lIns="0" tIns="0" rIns="0" bIns="0" rtlCol="0" anchor="t"/>
          <a:lstStyle/>
          <a:p>
            <a:pPr indent="0" marL="0">
              <a:buNone/>
            </a:pPr>
            <a:r>
              <a:rPr lang="en-US" sz="940" b="1" dirty="0">
                <a:solidFill>
                  <a:srgbClr val="1D1D1F"/>
                </a:solidFill>
                <a:latin typeface="Arial" pitchFamily="34" charset="0"/>
                <a:ea typeface="Arial" pitchFamily="34" charset="-122"/>
                <a:cs typeface="Arial" pitchFamily="34" charset="-120"/>
              </a:rPr>
              <a:t>Frozen players</a:t>
            </a:r>
            <a:endParaRPr lang="en-US" sz="940" dirty="0"/>
          </a:p>
        </p:txBody>
      </p:sp>
      <p:sp>
        <p:nvSpPr>
          <p:cNvPr id="37" name="Text 35"/>
          <p:cNvSpPr txBox="1"/>
          <p:nvPr/>
        </p:nvSpPr>
        <p:spPr>
          <a:xfrm>
            <a:off x="5557266" y="3310128"/>
            <a:ext cx="1245870" cy="603504"/>
          </a:xfrm>
          <a:prstGeom prst="rect">
            <a:avLst/>
          </a:prstGeom>
          <a:noFill/>
          <a:ln/>
        </p:spPr>
        <p:txBody>
          <a:bodyPr wrap="square" lIns="0" tIns="0" rIns="0" bIns="0" rtlCol="0" anchor="t"/>
          <a:lstStyle/>
          <a:p>
            <a:pPr indent="0" marL="0">
              <a:lnSpc>
                <a:spcPct val="106000"/>
              </a:lnSpc>
              <a:buNone/>
            </a:pPr>
            <a:r>
              <a:rPr lang="en-US" sz="800" dirty="0">
                <a:solidFill>
                  <a:srgbClr val="6E6E73"/>
                </a:solidFill>
                <a:latin typeface="Arial" pitchFamily="34" charset="0"/>
                <a:ea typeface="Arial" pitchFamily="34" charset="-122"/>
                <a:cs typeface="Arial" pitchFamily="34" charset="-120"/>
              </a:rPr>
              <a:t>The hardware watchdog restarts a frozen player, on the same capped ladder. Included in Premium.</a:t>
            </a:r>
            <a:endParaRPr lang="en-US" sz="800" dirty="0"/>
          </a:p>
        </p:txBody>
      </p:sp>
      <p:sp>
        <p:nvSpPr>
          <p:cNvPr id="38" name="Text 36"/>
          <p:cNvSpPr txBox="1"/>
          <p:nvPr/>
        </p:nvSpPr>
        <p:spPr>
          <a:xfrm>
            <a:off x="649224" y="4370832"/>
            <a:ext cx="3657600" cy="182880"/>
          </a:xfrm>
          <a:prstGeom prst="rect">
            <a:avLst/>
          </a:prstGeom>
          <a:noFill/>
          <a:ln/>
        </p:spPr>
        <p:txBody>
          <a:bodyPr wrap="square" lIns="0" tIns="0" rIns="0" bIns="0" rtlCol="0" anchor="t"/>
          <a:lstStyle/>
          <a:p>
            <a:pPr indent="0" marL="0">
              <a:buNone/>
            </a:pPr>
            <a:r>
              <a:rPr lang="en-US" sz="800" b="1" spc="100" kern="0" dirty="0">
                <a:solidFill>
                  <a:srgbClr val="0071E3"/>
                </a:solidFill>
                <a:latin typeface="Arial" pitchFamily="34" charset="0"/>
                <a:ea typeface="Arial" pitchFamily="34" charset="-122"/>
                <a:cs typeface="Arial" pitchFamily="34" charset="-120"/>
              </a:rPr>
              <a:t>AUDIENCE AND PROOF OF PLAY</a:t>
            </a:r>
            <a:endParaRPr lang="en-US" sz="800" dirty="0"/>
          </a:p>
        </p:txBody>
      </p:sp>
      <p:sp>
        <p:nvSpPr>
          <p:cNvPr id="39" name="Text 37"/>
          <p:cNvSpPr txBox="1"/>
          <p:nvPr/>
        </p:nvSpPr>
        <p:spPr>
          <a:xfrm>
            <a:off x="649224" y="4581144"/>
            <a:ext cx="6263640" cy="292608"/>
          </a:xfrm>
          <a:prstGeom prst="rect">
            <a:avLst/>
          </a:prstGeom>
          <a:noFill/>
          <a:ln/>
        </p:spPr>
        <p:txBody>
          <a:bodyPr wrap="square" lIns="0" tIns="0" rIns="0" bIns="0" rtlCol="0" anchor="t"/>
          <a:lstStyle/>
          <a:p>
            <a:pPr indent="0" marL="0">
              <a:buNone/>
            </a:pPr>
            <a:r>
              <a:rPr lang="en-US" sz="1700" b="1" spc="-40" kern="0" dirty="0">
                <a:solidFill>
                  <a:srgbClr val="1D1D1F"/>
                </a:solidFill>
                <a:latin typeface="Arial" pitchFamily="34" charset="0"/>
                <a:ea typeface="Arial" pitchFamily="34" charset="-122"/>
                <a:cs typeface="Arial" pitchFamily="34" charset="-120"/>
              </a:rPr>
              <a:t>Every airing counted. Every audience explained.</a:t>
            </a:r>
            <a:endParaRPr lang="en-US" sz="1700" dirty="0"/>
          </a:p>
        </p:txBody>
      </p:sp>
      <p:sp>
        <p:nvSpPr>
          <p:cNvPr id="40" name="Text 38"/>
          <p:cNvSpPr txBox="1"/>
          <p:nvPr/>
        </p:nvSpPr>
        <p:spPr>
          <a:xfrm>
            <a:off x="649224" y="4992624"/>
            <a:ext cx="2994660" cy="182880"/>
          </a:xfrm>
          <a:prstGeom prst="rect">
            <a:avLst/>
          </a:prstGeom>
          <a:noFill/>
          <a:ln/>
        </p:spPr>
        <p:txBody>
          <a:bodyPr wrap="square" lIns="0" tIns="0" rIns="0" bIns="0" rtlCol="0" anchor="t"/>
          <a:lstStyle/>
          <a:p>
            <a:pPr indent="0" marL="0">
              <a:buNone/>
            </a:pPr>
            <a:r>
              <a:rPr lang="en-US" sz="960" b="1" dirty="0">
                <a:solidFill>
                  <a:srgbClr val="1D1D1F"/>
                </a:solidFill>
                <a:latin typeface="Arial" pitchFamily="34" charset="0"/>
                <a:ea typeface="Arial" pitchFamily="34" charset="-122"/>
                <a:cs typeface="Arial" pitchFamily="34" charset="-120"/>
              </a:rPr>
              <a:t>Proof of play</a:t>
            </a:r>
            <a:endParaRPr lang="en-US" sz="960" dirty="0"/>
          </a:p>
        </p:txBody>
      </p:sp>
      <p:sp>
        <p:nvSpPr>
          <p:cNvPr id="41" name="Text 39"/>
          <p:cNvSpPr txBox="1"/>
          <p:nvPr/>
        </p:nvSpPr>
        <p:spPr>
          <a:xfrm>
            <a:off x="649224" y="5239512"/>
            <a:ext cx="2994660" cy="1828800"/>
          </a:xfrm>
          <a:prstGeom prst="rect">
            <a:avLst/>
          </a:prstGeom>
          <a:noFill/>
          <a:ln/>
        </p:spPr>
        <p:txBody>
          <a:bodyPr wrap="square" lIns="0" tIns="0" rIns="0" bIns="0" rtlCol="0" anchor="t"/>
          <a:lstStyle/>
          <a:p>
            <a:pPr marL="114300" indent="-114300">
              <a:lnSpc>
                <a:spcPct val="108000"/>
              </a:lnSpc>
              <a:spcAft>
                <a:spcPts val="300"/>
              </a:spcAft>
              <a:buClr>
                <a:srgbClr val="0071E3"/>
              </a:buClr>
              <a:buSzPct val="125000"/>
              <a:buFont typeface="Arial"/>
              <a:buChar char="•"/>
            </a:pPr>
            <a:r>
              <a:rPr lang="en-US" sz="850" dirty="0">
                <a:solidFill>
                  <a:srgbClr val="1D1D1F"/>
                </a:solidFill>
                <a:latin typeface="Arial" pitchFamily="34" charset="0"/>
                <a:ea typeface="Arial" pitchFamily="34" charset="-122"/>
                <a:cs typeface="Arial" pitchFamily="34" charset="-120"/>
              </a:rPr>
              <a:t>Airings per screen and per creative, by advertiser, industry and location</a:t>
            </a:r>
            <a:endParaRPr lang="en-US" sz="850" dirty="0"/>
          </a:p>
          <a:p>
            <a:pPr marL="114300" indent="-114300">
              <a:lnSpc>
                <a:spcPct val="108000"/>
              </a:lnSpc>
              <a:spcAft>
                <a:spcPts val="300"/>
              </a:spcAft>
              <a:buClr>
                <a:srgbClr val="0071E3"/>
              </a:buClr>
              <a:buSzPct val="125000"/>
              <a:buFont typeface="Arial"/>
              <a:buChar char="•"/>
            </a:pPr>
            <a:r>
              <a:rPr lang="en-US" sz="850" dirty="0">
                <a:solidFill>
                  <a:srgbClr val="1D1D1F"/>
                </a:solidFill>
                <a:latin typeface="Arial" pitchFamily="34" charset="0"/>
                <a:ea typeface="Arial" pitchFamily="34" charset="-122"/>
                <a:cs typeface="Arial" pitchFamily="34" charset="-120"/>
              </a:rPr>
              <a:t>Contacts, reach, frequency and CPM estimates</a:t>
            </a:r>
            <a:endParaRPr lang="en-US" sz="850" dirty="0"/>
          </a:p>
          <a:p>
            <a:pPr marL="114300" indent="-114300">
              <a:lnSpc>
                <a:spcPct val="108000"/>
              </a:lnSpc>
              <a:spcAft>
                <a:spcPts val="300"/>
              </a:spcAft>
              <a:buClr>
                <a:srgbClr val="0071E3"/>
              </a:buClr>
              <a:buSzPct val="125000"/>
              <a:buFont typeface="Arial"/>
              <a:buChar char="•"/>
            </a:pPr>
            <a:r>
              <a:rPr lang="en-US" sz="850" dirty="0">
                <a:solidFill>
                  <a:srgbClr val="1D1D1F"/>
                </a:solidFill>
                <a:latin typeface="Arial" pitchFamily="34" charset="0"/>
                <a:ea typeface="Arial" pitchFamily="34" charset="-122"/>
                <a:cs typeface="Arial" pitchFamily="34" charset="-120"/>
              </a:rPr>
              <a:t>Direct and programmatic reported separately; programmatic creatives bridged to the screens that aired them</a:t>
            </a:r>
            <a:endParaRPr lang="en-US" sz="850" dirty="0"/>
          </a:p>
          <a:p>
            <a:pPr marL="114300" indent="-114300">
              <a:lnSpc>
                <a:spcPct val="108000"/>
              </a:lnSpc>
              <a:spcAft>
                <a:spcPts val="300"/>
              </a:spcAft>
              <a:buClr>
                <a:srgbClr val="0071E3"/>
              </a:buClr>
              <a:buSzPct val="125000"/>
              <a:buFont typeface="Arial"/>
              <a:buChar char="•"/>
            </a:pPr>
            <a:r>
              <a:rPr lang="en-US" sz="850" dirty="0">
                <a:solidFill>
                  <a:srgbClr val="1D1D1F"/>
                </a:solidFill>
                <a:latin typeface="Arial" pitchFamily="34" charset="0"/>
                <a:ea typeface="Arial" pitchFamily="34" charset="-122"/>
                <a:cs typeface="Arial" pitchFamily="34" charset="-120"/>
              </a:rPr>
              <a:t>Works alongside Broadsign Control, Direct and the programmatic SSP</a:t>
            </a:r>
            <a:endParaRPr lang="en-US" sz="850" dirty="0"/>
          </a:p>
          <a:p>
            <a:pPr marL="114300" indent="-114300">
              <a:lnSpc>
                <a:spcPct val="108000"/>
              </a:lnSpc>
              <a:spcAft>
                <a:spcPts val="300"/>
              </a:spcAft>
              <a:buClr>
                <a:srgbClr val="0071E3"/>
              </a:buClr>
              <a:buSzPct val="125000"/>
              <a:buFont typeface="Arial"/>
              <a:buChar char="•"/>
            </a:pPr>
            <a:r>
              <a:rPr lang="en-US" sz="850" dirty="0">
                <a:solidFill>
                  <a:srgbClr val="1D1D1F"/>
                </a:solidFill>
                <a:latin typeface="Arial" pitchFamily="34" charset="0"/>
                <a:ea typeface="Arial" pitchFamily="34" charset="-122"/>
                <a:cs typeface="Arial" pitchFamily="34" charset="-120"/>
              </a:rPr>
              <a:t>Campaign reach reports: whole and target audience side by side, share of voice applied, net reach capped by the real population around the screens — shared as one link, frozen when shared</a:t>
            </a:r>
            <a:endParaRPr lang="en-US" sz="850" dirty="0"/>
          </a:p>
        </p:txBody>
      </p:sp>
      <p:sp>
        <p:nvSpPr>
          <p:cNvPr id="42" name="Text 40"/>
          <p:cNvSpPr txBox="1"/>
          <p:nvPr/>
        </p:nvSpPr>
        <p:spPr>
          <a:xfrm>
            <a:off x="3918204" y="4992624"/>
            <a:ext cx="2994660" cy="182880"/>
          </a:xfrm>
          <a:prstGeom prst="rect">
            <a:avLst/>
          </a:prstGeom>
          <a:noFill/>
          <a:ln/>
        </p:spPr>
        <p:txBody>
          <a:bodyPr wrap="square" lIns="0" tIns="0" rIns="0" bIns="0" rtlCol="0" anchor="t"/>
          <a:lstStyle/>
          <a:p>
            <a:pPr indent="0" marL="0">
              <a:buNone/>
            </a:pPr>
            <a:r>
              <a:rPr lang="en-US" sz="960" b="1" dirty="0">
                <a:solidFill>
                  <a:srgbClr val="1D1D1F"/>
                </a:solidFill>
                <a:latin typeface="Arial" pitchFamily="34" charset="0"/>
                <a:ea typeface="Arial" pitchFamily="34" charset="-122"/>
                <a:cs typeface="Arial" pitchFamily="34" charset="-120"/>
              </a:rPr>
              <a:t>An audience model per screen</a:t>
            </a:r>
            <a:endParaRPr lang="en-US" sz="960" dirty="0"/>
          </a:p>
        </p:txBody>
      </p:sp>
      <p:sp>
        <p:nvSpPr>
          <p:cNvPr id="43" name="Text 41"/>
          <p:cNvSpPr txBox="1"/>
          <p:nvPr/>
        </p:nvSpPr>
        <p:spPr>
          <a:xfrm>
            <a:off x="3918204" y="5239512"/>
            <a:ext cx="2994660" cy="1645920"/>
          </a:xfrm>
          <a:prstGeom prst="rect">
            <a:avLst/>
          </a:prstGeom>
          <a:noFill/>
          <a:ln/>
        </p:spPr>
        <p:txBody>
          <a:bodyPr wrap="square" lIns="0" tIns="0" rIns="0" bIns="0" rtlCol="0" anchor="t"/>
          <a:lstStyle/>
          <a:p>
            <a:pPr marL="114300" indent="-114300">
              <a:lnSpc>
                <a:spcPct val="108000"/>
              </a:lnSpc>
              <a:spcAft>
                <a:spcPts val="300"/>
              </a:spcAft>
              <a:buClr>
                <a:srgbClr val="0071E3"/>
              </a:buClr>
              <a:buSzPct val="125000"/>
              <a:buFont typeface="Arial"/>
              <a:buChar char="•"/>
            </a:pPr>
            <a:r>
              <a:rPr lang="en-US" sz="850" dirty="0">
                <a:solidFill>
                  <a:srgbClr val="1D1D1F"/>
                </a:solidFill>
                <a:latin typeface="Arial" pitchFamily="34" charset="0"/>
                <a:ea typeface="Arial" pitchFamily="34" charset="-122"/>
                <a:cs typeface="Arial" pitchFamily="34" charset="-120"/>
              </a:rPr>
              <a:t>Road traffic counts — Digitraffic LAM, Väylä/Digiroad and city counts</a:t>
            </a:r>
            <a:endParaRPr lang="en-US" sz="850" dirty="0"/>
          </a:p>
          <a:p>
            <a:pPr marL="114300" indent="-114300">
              <a:lnSpc>
                <a:spcPct val="108000"/>
              </a:lnSpc>
              <a:spcAft>
                <a:spcPts val="300"/>
              </a:spcAft>
              <a:buClr>
                <a:srgbClr val="0071E3"/>
              </a:buClr>
              <a:buSzPct val="125000"/>
              <a:buFont typeface="Arial"/>
              <a:buChar char="•"/>
            </a:pPr>
            <a:r>
              <a:rPr lang="en-US" sz="850" dirty="0">
                <a:solidFill>
                  <a:srgbClr val="1D1D1F"/>
                </a:solidFill>
                <a:latin typeface="Arial" pitchFamily="34" charset="0"/>
                <a:ea typeface="Arial" pitchFamily="34" charset="-122"/>
                <a:cs typeface="Arial" pitchFamily="34" charset="-120"/>
              </a:rPr>
              <a:t>Public transport boardings at ≈ 6,700 HSL stops</a:t>
            </a:r>
            <a:endParaRPr lang="en-US" sz="850" dirty="0"/>
          </a:p>
          <a:p>
            <a:pPr marL="114300" indent="-114300">
              <a:lnSpc>
                <a:spcPct val="108000"/>
              </a:lnSpc>
              <a:spcAft>
                <a:spcPts val="300"/>
              </a:spcAft>
              <a:buClr>
                <a:srgbClr val="0071E3"/>
              </a:buClr>
              <a:buSzPct val="125000"/>
              <a:buFont typeface="Arial"/>
              <a:buChar char="•"/>
            </a:pPr>
            <a:r>
              <a:rPr lang="en-US" sz="850" dirty="0">
                <a:solidFill>
                  <a:srgbClr val="1D1D1F"/>
                </a:solidFill>
                <a:latin typeface="Arial" pitchFamily="34" charset="0"/>
                <a:ea typeface="Arial" pitchFamily="34" charset="-122"/>
                <a:cs typeface="Arial" pitchFamily="34" charset="-120"/>
              </a:rPr>
              <a:t>Pedestrian counters and visitors of 108 shopping centres</a:t>
            </a:r>
            <a:endParaRPr lang="en-US" sz="850" dirty="0"/>
          </a:p>
          <a:p>
            <a:pPr marL="114300" indent="-114300">
              <a:lnSpc>
                <a:spcPct val="108000"/>
              </a:lnSpc>
              <a:spcAft>
                <a:spcPts val="300"/>
              </a:spcAft>
              <a:buClr>
                <a:srgbClr val="0071E3"/>
              </a:buClr>
              <a:buSzPct val="125000"/>
              <a:buFont typeface="Arial"/>
              <a:buChar char="•"/>
            </a:pPr>
            <a:r>
              <a:rPr lang="en-US" sz="850" dirty="0">
                <a:solidFill>
                  <a:srgbClr val="1D1D1F"/>
                </a:solidFill>
                <a:latin typeface="Arial" pitchFamily="34" charset="0"/>
                <a:ea typeface="Arial" pitchFamily="34" charset="-122"/>
                <a:cs typeface="Arial" pitchFamily="34" charset="-120"/>
              </a:rPr>
              <a:t>Statistics Finland Paavo demographics in five-year age bands</a:t>
            </a:r>
            <a:endParaRPr lang="en-US" sz="850" dirty="0"/>
          </a:p>
          <a:p>
            <a:pPr marL="114300" indent="-114300">
              <a:lnSpc>
                <a:spcPct val="108000"/>
              </a:lnSpc>
              <a:spcAft>
                <a:spcPts val="300"/>
              </a:spcAft>
              <a:buClr>
                <a:srgbClr val="0071E3"/>
              </a:buClr>
              <a:buSzPct val="125000"/>
              <a:buFont typeface="Arial"/>
              <a:buChar char="•"/>
            </a:pPr>
            <a:r>
              <a:rPr lang="en-US" sz="850" dirty="0">
                <a:solidFill>
                  <a:srgbClr val="1D1D1F"/>
                </a:solidFill>
                <a:latin typeface="Arial" pitchFamily="34" charset="0"/>
                <a:ea typeface="Arial" pitchFamily="34" charset="-122"/>
                <a:cs typeface="Arial" pitchFamily="34" charset="-120"/>
              </a:rPr>
              <a:t>Calibrated to the national travel survey HLT 2024, and anchored to the media owner’s own OTC figures</a:t>
            </a:r>
            <a:endParaRPr lang="en-US" sz="850" dirty="0"/>
          </a:p>
          <a:p>
            <a:pPr marL="114300" indent="-114300">
              <a:lnSpc>
                <a:spcPct val="108000"/>
              </a:lnSpc>
              <a:spcAft>
                <a:spcPts val="300"/>
              </a:spcAft>
              <a:buClr>
                <a:srgbClr val="0071E3"/>
              </a:buClr>
              <a:buSzPct val="125000"/>
              <a:buFont typeface="Arial"/>
              <a:buChar char="•"/>
            </a:pPr>
            <a:r>
              <a:rPr lang="en-US" sz="850" dirty="0">
                <a:solidFill>
                  <a:srgbClr val="1D1D1F"/>
                </a:solidFill>
                <a:latin typeface="Arial" pitchFamily="34" charset="0"/>
                <a:ea typeface="Arial" pitchFamily="34" charset="-122"/>
                <a:cs typeface="Arial" pitchFamily="34" charset="-120"/>
              </a:rPr>
              <a:t>Campaign planning in Screenry Audience: a brief, options, forecasts and who is left out</a:t>
            </a:r>
            <a:endParaRPr lang="en-US" sz="850" dirty="0"/>
          </a:p>
        </p:txBody>
      </p:sp>
      <p:sp>
        <p:nvSpPr>
          <p:cNvPr id="44" name="Text 42"/>
          <p:cNvSpPr txBox="1"/>
          <p:nvPr/>
        </p:nvSpPr>
        <p:spPr>
          <a:xfrm>
            <a:off x="3918204" y="6940296"/>
            <a:ext cx="2994660" cy="146304"/>
          </a:xfrm>
          <a:prstGeom prst="rect">
            <a:avLst/>
          </a:prstGeom>
          <a:noFill/>
          <a:ln/>
        </p:spPr>
        <p:txBody>
          <a:bodyPr wrap="square" lIns="0" tIns="0" rIns="0" bIns="0" rtlCol="0" anchor="t"/>
          <a:lstStyle/>
          <a:p>
            <a:pPr indent="0" marL="0">
              <a:buNone/>
            </a:pPr>
            <a:r>
              <a:rPr lang="en-US" sz="800" dirty="0">
                <a:solidFill>
                  <a:srgbClr val="6E6E73"/>
                </a:solidFill>
                <a:latin typeface="Arial" pitchFamily="34" charset="0"/>
                <a:ea typeface="Arial" pitchFamily="34" charset="-122"/>
                <a:cs typeface="Arial" pitchFamily="34" charset="-120"/>
              </a:rPr>
              <a:t>Contacts, reach and frequency are model estimates, not measurements.</a:t>
            </a:r>
            <a:endParaRPr lang="en-US" sz="800" dirty="0"/>
          </a:p>
        </p:txBody>
      </p:sp>
      <p:sp>
        <p:nvSpPr>
          <p:cNvPr id="45" name="Text 43"/>
          <p:cNvSpPr txBox="1"/>
          <p:nvPr/>
        </p:nvSpPr>
        <p:spPr>
          <a:xfrm>
            <a:off x="649224" y="7370064"/>
            <a:ext cx="2743200" cy="182880"/>
          </a:xfrm>
          <a:prstGeom prst="rect">
            <a:avLst/>
          </a:prstGeom>
          <a:noFill/>
          <a:ln/>
        </p:spPr>
        <p:txBody>
          <a:bodyPr wrap="square" lIns="0" tIns="0" rIns="0" bIns="0" rtlCol="0" anchor="t"/>
          <a:lstStyle/>
          <a:p>
            <a:pPr indent="0" marL="0">
              <a:buNone/>
            </a:pPr>
            <a:r>
              <a:rPr lang="en-US" sz="800" b="1" spc="100" kern="0" dirty="0">
                <a:solidFill>
                  <a:srgbClr val="0071E3"/>
                </a:solidFill>
                <a:latin typeface="Arial" pitchFamily="34" charset="0"/>
                <a:ea typeface="Arial" pitchFamily="34" charset="-122"/>
                <a:cs typeface="Arial" pitchFamily="34" charset="-120"/>
              </a:rPr>
              <a:t>PRICING</a:t>
            </a:r>
            <a:endParaRPr lang="en-US" sz="800" dirty="0"/>
          </a:p>
        </p:txBody>
      </p:sp>
      <p:sp>
        <p:nvSpPr>
          <p:cNvPr id="46" name="Shape 44"/>
          <p:cNvSpPr/>
          <p:nvPr/>
        </p:nvSpPr>
        <p:spPr>
          <a:xfrm>
            <a:off x="649224" y="7616952"/>
            <a:ext cx="2487520" cy="804672"/>
          </a:xfrm>
          <a:prstGeom prst="roundRect">
            <a:avLst>
              <a:gd name="adj" fmla="val 12500"/>
            </a:avLst>
          </a:prstGeom>
          <a:solidFill>
            <a:srgbClr val="F5F5F7"/>
          </a:solidFill>
          <a:ln/>
        </p:spPr>
      </p:sp>
      <p:sp>
        <p:nvSpPr>
          <p:cNvPr id="47" name="Text 45"/>
          <p:cNvSpPr txBox="1"/>
          <p:nvPr/>
        </p:nvSpPr>
        <p:spPr>
          <a:xfrm>
            <a:off x="786384" y="7726680"/>
            <a:ext cx="2213200" cy="182880"/>
          </a:xfrm>
          <a:prstGeom prst="rect">
            <a:avLst/>
          </a:prstGeom>
          <a:noFill/>
          <a:ln/>
        </p:spPr>
        <p:txBody>
          <a:bodyPr wrap="square" lIns="0" tIns="0" rIns="0" bIns="0" rtlCol="0" anchor="t"/>
          <a:lstStyle/>
          <a:p>
            <a:pPr indent="0" marL="0">
              <a:buNone/>
            </a:pPr>
            <a:r>
              <a:rPr lang="en-US" sz="940" b="1" dirty="0">
                <a:solidFill>
                  <a:srgbClr val="1D1D1F"/>
                </a:solidFill>
                <a:latin typeface="Arial" pitchFamily="34" charset="0"/>
                <a:ea typeface="Arial" pitchFamily="34" charset="-122"/>
                <a:cs typeface="Arial" pitchFamily="34" charset="-120"/>
              </a:rPr>
              <a:t>Pay only for screens that report.</a:t>
            </a:r>
            <a:endParaRPr lang="en-US" sz="940" dirty="0"/>
          </a:p>
        </p:txBody>
      </p:sp>
      <p:sp>
        <p:nvSpPr>
          <p:cNvPr id="48" name="Text 46"/>
          <p:cNvSpPr txBox="1"/>
          <p:nvPr/>
        </p:nvSpPr>
        <p:spPr>
          <a:xfrm>
            <a:off x="786384" y="7927848"/>
            <a:ext cx="2231488" cy="438912"/>
          </a:xfrm>
          <a:prstGeom prst="rect">
            <a:avLst/>
          </a:prstGeom>
          <a:noFill/>
          <a:ln/>
        </p:spPr>
        <p:txBody>
          <a:bodyPr wrap="square" lIns="0" tIns="0" rIns="0" bIns="0" rtlCol="0" anchor="t"/>
          <a:lstStyle/>
          <a:p>
            <a:pPr indent="0" marL="0">
              <a:lnSpc>
                <a:spcPct val="106000"/>
              </a:lnSpc>
              <a:buNone/>
            </a:pPr>
            <a:r>
              <a:rPr lang="en-US" sz="800" dirty="0">
                <a:solidFill>
                  <a:srgbClr val="6E6E73"/>
                </a:solidFill>
                <a:latin typeface="Arial" pitchFamily="34" charset="0"/>
                <a:ea typeface="Arial" pitchFamily="34" charset="-122"/>
                <a:cs typeface="Arial" pitchFamily="34" charset="-120"/>
              </a:rPr>
              <a:t>Never for sites awaiting installation. 15 % off from the 101st screen, 30 % off from the 501st, and a further 15 % off for annual billing.</a:t>
            </a:r>
            <a:endParaRPr lang="en-US" sz="800" dirty="0"/>
          </a:p>
        </p:txBody>
      </p:sp>
      <p:sp>
        <p:nvSpPr>
          <p:cNvPr id="49" name="Shape 47"/>
          <p:cNvSpPr/>
          <p:nvPr/>
        </p:nvSpPr>
        <p:spPr>
          <a:xfrm>
            <a:off x="3264760" y="7616952"/>
            <a:ext cx="1130691" cy="804672"/>
          </a:xfrm>
          <a:prstGeom prst="roundRect">
            <a:avLst>
              <a:gd name="adj" fmla="val 12500"/>
            </a:avLst>
          </a:prstGeom>
          <a:solidFill>
            <a:srgbClr val="FFFFFF"/>
          </a:solidFill>
          <a:ln w="9525">
            <a:solidFill>
              <a:srgbClr val="E3E3E8"/>
            </a:solidFill>
            <a:prstDash val="solid"/>
          </a:ln>
        </p:spPr>
      </p:sp>
      <p:sp>
        <p:nvSpPr>
          <p:cNvPr id="50" name="Text 48"/>
          <p:cNvSpPr txBox="1"/>
          <p:nvPr/>
        </p:nvSpPr>
        <p:spPr>
          <a:xfrm>
            <a:off x="3392776" y="7726680"/>
            <a:ext cx="902091" cy="292608"/>
          </a:xfrm>
          <a:prstGeom prst="rect">
            <a:avLst/>
          </a:prstGeom>
          <a:noFill/>
          <a:ln/>
        </p:spPr>
        <p:txBody>
          <a:bodyPr wrap="square" lIns="0" tIns="0" rIns="0" bIns="0" rtlCol="0" anchor="t"/>
          <a:lstStyle/>
          <a:p>
            <a:pPr indent="0" marL="0">
              <a:buNone/>
            </a:pPr>
            <a:r>
              <a:rPr lang="en-US" sz="1600" b="1" spc="-40" kern="0" dirty="0">
                <a:solidFill>
                  <a:srgbClr val="1D1D1F"/>
                </a:solidFill>
                <a:latin typeface="Arial" pitchFamily="34" charset="0"/>
                <a:ea typeface="Arial" pitchFamily="34" charset="-122"/>
                <a:cs typeface="Arial" pitchFamily="34" charset="-120"/>
              </a:rPr>
              <a:t>€3</a:t>
            </a:r>
            <a:endParaRPr lang="en-US" sz="1600" dirty="0"/>
          </a:p>
        </p:txBody>
      </p:sp>
      <p:sp>
        <p:nvSpPr>
          <p:cNvPr id="51" name="Text 49"/>
          <p:cNvSpPr txBox="1"/>
          <p:nvPr/>
        </p:nvSpPr>
        <p:spPr>
          <a:xfrm>
            <a:off x="3392776" y="8046720"/>
            <a:ext cx="911235" cy="310896"/>
          </a:xfrm>
          <a:prstGeom prst="rect">
            <a:avLst/>
          </a:prstGeom>
          <a:noFill/>
          <a:ln/>
        </p:spPr>
        <p:txBody>
          <a:bodyPr wrap="square" lIns="0" tIns="0" rIns="0" bIns="0" rtlCol="0" anchor="t"/>
          <a:lstStyle/>
          <a:p>
            <a:pPr indent="0" marL="0">
              <a:lnSpc>
                <a:spcPct val="104000"/>
              </a:lnSpc>
              <a:buNone/>
            </a:pPr>
            <a:r>
              <a:rPr lang="en-US" sz="800" dirty="0">
                <a:solidFill>
                  <a:srgbClr val="6E6E73"/>
                </a:solidFill>
                <a:latin typeface="Arial" pitchFamily="34" charset="0"/>
                <a:ea typeface="Arial" pitchFamily="34" charset="-122"/>
                <a:cs typeface="Arial" pitchFamily="34" charset="-120"/>
              </a:rPr>
              <a:t>Monitor · free for up to 3 screens</a:t>
            </a:r>
            <a:endParaRPr lang="en-US" sz="800" dirty="0"/>
          </a:p>
        </p:txBody>
      </p:sp>
      <p:sp>
        <p:nvSpPr>
          <p:cNvPr id="52" name="Shape 50"/>
          <p:cNvSpPr/>
          <p:nvPr/>
        </p:nvSpPr>
        <p:spPr>
          <a:xfrm>
            <a:off x="4523466" y="7616952"/>
            <a:ext cx="1130691" cy="804672"/>
          </a:xfrm>
          <a:prstGeom prst="roundRect">
            <a:avLst>
              <a:gd name="adj" fmla="val 12500"/>
            </a:avLst>
          </a:prstGeom>
          <a:solidFill>
            <a:srgbClr val="FFFFFF"/>
          </a:solidFill>
          <a:ln w="9525">
            <a:solidFill>
              <a:srgbClr val="E3E3E8"/>
            </a:solidFill>
            <a:prstDash val="solid"/>
          </a:ln>
        </p:spPr>
      </p:sp>
      <p:sp>
        <p:nvSpPr>
          <p:cNvPr id="53" name="Text 51"/>
          <p:cNvSpPr txBox="1"/>
          <p:nvPr/>
        </p:nvSpPr>
        <p:spPr>
          <a:xfrm>
            <a:off x="4651482" y="7726680"/>
            <a:ext cx="902091" cy="292608"/>
          </a:xfrm>
          <a:prstGeom prst="rect">
            <a:avLst/>
          </a:prstGeom>
          <a:noFill/>
          <a:ln/>
        </p:spPr>
        <p:txBody>
          <a:bodyPr wrap="square" lIns="0" tIns="0" rIns="0" bIns="0" rtlCol="0" anchor="t"/>
          <a:lstStyle/>
          <a:p>
            <a:pPr indent="0" marL="0">
              <a:buNone/>
            </a:pPr>
            <a:r>
              <a:rPr lang="en-US" sz="1600" b="1" spc="-40" kern="0" dirty="0">
                <a:solidFill>
                  <a:srgbClr val="1D1D1F"/>
                </a:solidFill>
                <a:latin typeface="Arial" pitchFamily="34" charset="0"/>
                <a:ea typeface="Arial" pitchFamily="34" charset="-122"/>
                <a:cs typeface="Arial" pitchFamily="34" charset="-120"/>
              </a:rPr>
              <a:t>€6</a:t>
            </a:r>
            <a:endParaRPr lang="en-US" sz="1600" dirty="0"/>
          </a:p>
        </p:txBody>
      </p:sp>
      <p:sp>
        <p:nvSpPr>
          <p:cNvPr id="54" name="Text 52"/>
          <p:cNvSpPr txBox="1"/>
          <p:nvPr/>
        </p:nvSpPr>
        <p:spPr>
          <a:xfrm>
            <a:off x="4651482" y="8046720"/>
            <a:ext cx="911235" cy="310896"/>
          </a:xfrm>
          <a:prstGeom prst="rect">
            <a:avLst/>
          </a:prstGeom>
          <a:noFill/>
          <a:ln/>
        </p:spPr>
        <p:txBody>
          <a:bodyPr wrap="square" lIns="0" tIns="0" rIns="0" bIns="0" rtlCol="0" anchor="t"/>
          <a:lstStyle/>
          <a:p>
            <a:pPr indent="0" marL="0">
              <a:lnSpc>
                <a:spcPct val="104000"/>
              </a:lnSpc>
              <a:buNone/>
            </a:pPr>
            <a:r>
              <a:rPr lang="en-US" sz="800" dirty="0">
                <a:solidFill>
                  <a:srgbClr val="6E6E73"/>
                </a:solidFill>
                <a:latin typeface="Arial" pitchFamily="34" charset="0"/>
                <a:ea typeface="Arial" pitchFamily="34" charset="-122"/>
                <a:cs typeface="Arial" pitchFamily="34" charset="-120"/>
              </a:rPr>
              <a:t>Operate</a:t>
            </a:r>
            <a:endParaRPr lang="en-US" sz="800" dirty="0"/>
          </a:p>
        </p:txBody>
      </p:sp>
      <p:sp>
        <p:nvSpPr>
          <p:cNvPr id="55" name="Shape 53"/>
          <p:cNvSpPr/>
          <p:nvPr/>
        </p:nvSpPr>
        <p:spPr>
          <a:xfrm>
            <a:off x="5782173" y="7616952"/>
            <a:ext cx="1130691" cy="804672"/>
          </a:xfrm>
          <a:prstGeom prst="roundRect">
            <a:avLst>
              <a:gd name="adj" fmla="val 12500"/>
            </a:avLst>
          </a:prstGeom>
          <a:solidFill>
            <a:srgbClr val="FFFFFF"/>
          </a:solidFill>
          <a:ln w="9525">
            <a:solidFill>
              <a:srgbClr val="E3E3E8"/>
            </a:solidFill>
            <a:prstDash val="solid"/>
          </a:ln>
        </p:spPr>
      </p:sp>
      <p:sp>
        <p:nvSpPr>
          <p:cNvPr id="56" name="Text 54"/>
          <p:cNvSpPr txBox="1"/>
          <p:nvPr/>
        </p:nvSpPr>
        <p:spPr>
          <a:xfrm>
            <a:off x="5910189" y="7726680"/>
            <a:ext cx="902091" cy="292608"/>
          </a:xfrm>
          <a:prstGeom prst="rect">
            <a:avLst/>
          </a:prstGeom>
          <a:noFill/>
          <a:ln/>
        </p:spPr>
        <p:txBody>
          <a:bodyPr wrap="square" lIns="0" tIns="0" rIns="0" bIns="0" rtlCol="0" anchor="t"/>
          <a:lstStyle/>
          <a:p>
            <a:pPr indent="0" marL="0">
              <a:buNone/>
            </a:pPr>
            <a:r>
              <a:rPr lang="en-US" sz="1600" b="1" spc="-40" kern="0" dirty="0">
                <a:solidFill>
                  <a:srgbClr val="1D1D1F"/>
                </a:solidFill>
                <a:latin typeface="Arial" pitchFamily="34" charset="0"/>
                <a:ea typeface="Arial" pitchFamily="34" charset="-122"/>
                <a:cs typeface="Arial" pitchFamily="34" charset="-120"/>
              </a:rPr>
              <a:t>€12</a:t>
            </a:r>
            <a:endParaRPr lang="en-US" sz="1600" dirty="0"/>
          </a:p>
        </p:txBody>
      </p:sp>
      <p:sp>
        <p:nvSpPr>
          <p:cNvPr id="57" name="Text 55"/>
          <p:cNvSpPr txBox="1"/>
          <p:nvPr/>
        </p:nvSpPr>
        <p:spPr>
          <a:xfrm>
            <a:off x="5910189" y="8046720"/>
            <a:ext cx="911235" cy="310896"/>
          </a:xfrm>
          <a:prstGeom prst="rect">
            <a:avLst/>
          </a:prstGeom>
          <a:noFill/>
          <a:ln/>
        </p:spPr>
        <p:txBody>
          <a:bodyPr wrap="square" lIns="0" tIns="0" rIns="0" bIns="0" rtlCol="0" anchor="t"/>
          <a:lstStyle/>
          <a:p>
            <a:pPr indent="0" marL="0">
              <a:lnSpc>
                <a:spcPct val="104000"/>
              </a:lnSpc>
              <a:buNone/>
            </a:pPr>
            <a:r>
              <a:rPr lang="en-US" sz="800" dirty="0">
                <a:solidFill>
                  <a:srgbClr val="6E6E73"/>
                </a:solidFill>
                <a:latin typeface="Arial" pitchFamily="34" charset="0"/>
                <a:ea typeface="Arial" pitchFamily="34" charset="-122"/>
                <a:cs typeface="Arial" pitchFamily="34" charset="-120"/>
              </a:rPr>
              <a:t>Premium</a:t>
            </a:r>
            <a:endParaRPr lang="en-US" sz="800" dirty="0"/>
          </a:p>
        </p:txBody>
      </p:sp>
      <p:sp>
        <p:nvSpPr>
          <p:cNvPr id="58" name="Text 56"/>
          <p:cNvSpPr txBox="1"/>
          <p:nvPr/>
        </p:nvSpPr>
        <p:spPr>
          <a:xfrm>
            <a:off x="649224" y="8494776"/>
            <a:ext cx="6263640" cy="274320"/>
          </a:xfrm>
          <a:prstGeom prst="rect">
            <a:avLst/>
          </a:prstGeom>
          <a:noFill/>
          <a:ln/>
        </p:spPr>
        <p:txBody>
          <a:bodyPr wrap="square" lIns="0" tIns="0" rIns="0" bIns="0" rtlCol="0" anchor="t"/>
          <a:lstStyle/>
          <a:p>
            <a:pPr indent="0" marL="0">
              <a:lnSpc>
                <a:spcPct val="105000"/>
              </a:lnSpc>
              <a:buNone/>
            </a:pPr>
            <a:r>
              <a:rPr lang="en-US" sz="800" dirty="0">
                <a:solidFill>
                  <a:srgbClr val="6E6E73"/>
                </a:solidFill>
                <a:latin typeface="Arial" pitchFamily="34" charset="0"/>
                <a:ea typeface="Arial" pitchFamily="34" charset="-122"/>
                <a:cs typeface="Arial" pitchFamily="34" charset="-120"/>
              </a:rPr>
              <a:t>Per active screen per month, EUR, excluding VAT. Hardware watchdog add-on for Monitor and Operate: €1 per screen a month (€10.20 a year), included in Premium. The Organisation API and webhooks are included in every plan. Full price list and worked examples: Screenry Pricing.</a:t>
            </a:r>
            <a:endParaRPr lang="en-US" sz="800" dirty="0"/>
          </a:p>
        </p:txBody>
      </p:sp>
      <p:sp>
        <p:nvSpPr>
          <p:cNvPr id="59" name="Call to action band"/>
          <p:cNvSpPr/>
          <p:nvPr/>
        </p:nvSpPr>
        <p:spPr>
          <a:xfrm>
            <a:off x="0" y="9253728"/>
            <a:ext cx="7562088" cy="1435608"/>
          </a:xfrm>
          <a:prstGeom prst="rect">
            <a:avLst/>
          </a:prstGeom>
          <a:solidFill>
            <a:srgbClr val="05070D"/>
          </a:solidFill>
          <a:ln/>
        </p:spPr>
      </p:sp>
      <p:sp>
        <p:nvSpPr>
          <p:cNvPr id="60" name="Text 58"/>
          <p:cNvSpPr txBox="1"/>
          <p:nvPr/>
        </p:nvSpPr>
        <p:spPr>
          <a:xfrm>
            <a:off x="649224" y="9528048"/>
            <a:ext cx="6263640" cy="347472"/>
          </a:xfrm>
          <a:prstGeom prst="rect">
            <a:avLst/>
          </a:prstGeom>
          <a:noFill/>
          <a:ln/>
        </p:spPr>
        <p:txBody>
          <a:bodyPr wrap="square" lIns="0" tIns="0" rIns="0" bIns="0" rtlCol="0" anchor="t"/>
          <a:lstStyle/>
          <a:p>
            <a:pPr indent="0" marL="0">
              <a:buNone/>
            </a:pPr>
            <a:r>
              <a:rPr lang="en-US" sz="2000" b="1" spc="-50" kern="0" dirty="0">
                <a:solidFill>
                  <a:srgbClr val="FFFFFF"/>
                </a:solidFill>
                <a:latin typeface="Arial" pitchFamily="34" charset="0"/>
                <a:ea typeface="Arial" pitchFamily="34" charset="-122"/>
                <a:cs typeface="Arial" pitchFamily="34" charset="-120"/>
              </a:rPr>
              <a:t>Start a 30-day trial at </a:t>
            </a:r>
            <a:pPr indent="0" marL="0">
              <a:buNone/>
            </a:pPr>
            <a:r>
              <a:rPr lang="en-US" sz="2000" b="1" spc="-50" kern="0" dirty="0">
                <a:solidFill>
                  <a:srgbClr val="2997FF"/>
                </a:solidFill>
                <a:latin typeface="Arial" pitchFamily="34" charset="0"/>
                <a:ea typeface="Arial" pitchFamily="34" charset="-122"/>
                <a:cs typeface="Arial" pitchFamily="34" charset="-120"/>
              </a:rPr>
              <a:t>screenry.io</a:t>
            </a:r>
            <a:endParaRPr lang="en-US" sz="2000" dirty="0"/>
          </a:p>
        </p:txBody>
      </p:sp>
      <p:sp>
        <p:nvSpPr>
          <p:cNvPr id="61" name="Text 59"/>
          <p:cNvSpPr txBox="1"/>
          <p:nvPr/>
        </p:nvSpPr>
        <p:spPr>
          <a:xfrm>
            <a:off x="649224" y="9930384"/>
            <a:ext cx="6263640" cy="182880"/>
          </a:xfrm>
          <a:prstGeom prst="rect">
            <a:avLst/>
          </a:prstGeom>
          <a:noFill/>
          <a:ln/>
        </p:spPr>
        <p:txBody>
          <a:bodyPr wrap="square" lIns="0" tIns="0" rIns="0" bIns="0" rtlCol="0" anchor="t"/>
          <a:lstStyle/>
          <a:p>
            <a:pPr indent="0" marL="0">
              <a:buNone/>
            </a:pPr>
            <a:r>
              <a:rPr lang="en-US" sz="900" dirty="0">
                <a:solidFill>
                  <a:srgbClr val="A1A1A6"/>
                </a:solidFill>
                <a:latin typeface="Arial" pitchFamily="34" charset="0"/>
                <a:ea typeface="Arial" pitchFamily="34" charset="-122"/>
                <a:cs typeface="Arial" pitchFamily="34" charset="-120"/>
              </a:rPr>
              <a:t>Premium, the complete plan, for up to 25 screens. No card needed.</a:t>
            </a:r>
            <a:endParaRPr lang="en-US" sz="900" dirty="0"/>
          </a:p>
        </p:txBody>
      </p:sp>
      <p:sp>
        <p:nvSpPr>
          <p:cNvPr id="62" name="Shape 60"/>
          <p:cNvSpPr/>
          <p:nvPr/>
        </p:nvSpPr>
        <p:spPr>
          <a:xfrm>
            <a:off x="649224" y="10186416"/>
            <a:ext cx="6263640" cy="0"/>
          </a:xfrm>
          <a:prstGeom prst="line">
            <a:avLst/>
          </a:prstGeom>
          <a:noFill/>
          <a:ln w="6350">
            <a:solidFill>
              <a:srgbClr val="22262F"/>
            </a:solidFill>
            <a:prstDash val="solid"/>
          </a:ln>
        </p:spPr>
      </p:sp>
      <p:sp>
        <p:nvSpPr>
          <p:cNvPr id="63" name="Text 61"/>
          <p:cNvSpPr txBox="1"/>
          <p:nvPr/>
        </p:nvSpPr>
        <p:spPr>
          <a:xfrm>
            <a:off x="649224" y="10259568"/>
            <a:ext cx="4572000" cy="182880"/>
          </a:xfrm>
          <a:prstGeom prst="rect">
            <a:avLst/>
          </a:prstGeom>
          <a:noFill/>
          <a:ln/>
        </p:spPr>
        <p:txBody>
          <a:bodyPr wrap="square" lIns="0" tIns="0" rIns="0" bIns="0" rtlCol="0" anchor="t"/>
          <a:lstStyle/>
          <a:p>
            <a:pPr indent="0" marL="0">
              <a:buNone/>
            </a:pPr>
            <a:r>
              <a:rPr lang="en-US" sz="800" dirty="0">
                <a:solidFill>
                  <a:srgbClr val="8E8E93"/>
                </a:solidFill>
                <a:latin typeface="Arial" pitchFamily="34" charset="0"/>
                <a:ea typeface="Arial" pitchFamily="34" charset="-122"/>
                <a:cs typeface="Arial" pitchFamily="34" charset="-120"/>
              </a:rPr>
              <a:t>Screenry · Product overview · October 2026</a:t>
            </a:r>
            <a:endParaRPr lang="en-US" sz="800" dirty="0"/>
          </a:p>
        </p:txBody>
      </p:sp>
      <p:sp>
        <p:nvSpPr>
          <p:cNvPr id="64" name="Text 62"/>
          <p:cNvSpPr txBox="1"/>
          <p:nvPr/>
        </p:nvSpPr>
        <p:spPr>
          <a:xfrm>
            <a:off x="5998464" y="10259568"/>
            <a:ext cx="914400" cy="182880"/>
          </a:xfrm>
          <a:prstGeom prst="rect">
            <a:avLst/>
          </a:prstGeom>
          <a:noFill/>
          <a:ln/>
        </p:spPr>
        <p:txBody>
          <a:bodyPr wrap="square" lIns="0" tIns="0" rIns="0" bIns="0" rtlCol="0" anchor="t"/>
          <a:lstStyle/>
          <a:p>
            <a:pPr algn="r" indent="0" marL="0">
              <a:buNone/>
            </a:pPr>
            <a:r>
              <a:rPr lang="en-US" sz="800" dirty="0">
                <a:solidFill>
                  <a:srgbClr val="8E8E93"/>
                </a:solidFill>
                <a:latin typeface="Arial" pitchFamily="34" charset="0"/>
                <a:ea typeface="Arial" pitchFamily="34" charset="-122"/>
                <a:cs typeface="Arial" pitchFamily="34" charset="-120"/>
              </a:rPr>
              <a:t>2 / 2</a:t>
            </a:r>
            <a:endParaRPr lang="en-US" sz="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vt:i4>
      </vt:variant>
    </vt:vector>
  </HeadingPairs>
  <TitlesOfParts>
    <vt:vector size="5" baseType="lpstr">
      <vt:lpstr>Arial</vt:lpstr>
      <vt:lpstr>Calibri</vt:lpstr>
      <vt:lpstr>Office Theme</vt:lpstr>
      <vt:lpstr>Slide 1</vt:lpstr>
      <vt:lpstr>Slide 2</vt:lpstr>
    </vt:vector>
  </TitlesOfParts>
  <Company>Screenry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Screenry — Product overview</dc:title>
  <dc:subject>PptxGenJS Presentation</dc:subject>
  <dc:creator>Screenry</dc:creator>
  <cp:lastModifiedBy>Screenry</cp:lastModifiedBy>
  <cp:revision>1</cp:revision>
  <dcterms:created xsi:type="dcterms:W3CDTF">2026-10-13T15:20:20Z</dcterms:created>
  <dcterms:modified xsi:type="dcterms:W3CDTF">2026-10-13T15:20:20Z</dcterms:modified>
</cp:coreProperties>
</file>